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362" r:id="rId3"/>
    <p:sldId id="272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1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57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63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6" r:id="rId46"/>
    <p:sldId id="317" r:id="rId47"/>
    <p:sldId id="318" r:id="rId48"/>
    <p:sldId id="319" r:id="rId49"/>
    <p:sldId id="320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58" r:id="rId58"/>
    <p:sldId id="359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60" r:id="rId69"/>
    <p:sldId id="36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7F87F-F1DF-4667-BB7F-D976442E4FD8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E5B9-65F6-43EC-865B-DCF703E81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2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5376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0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0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3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3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4030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4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4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345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7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1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5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5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3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2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9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2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3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4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9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5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2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8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8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4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1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196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39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9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4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54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E5B9-65F6-43EC-865B-DCF703E81F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2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F446-8EAF-4456-9199-43903E1C0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0F706-56BC-46D4-9C23-AEF2EAFAD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2BBF-B77A-4F05-822F-5346635D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0508-C451-45D1-934A-0692E686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9FD7-25F4-4799-A4B4-B6506515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EC17-FDC7-49E4-AAF7-21844321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5CA24-6910-42A7-855F-536B0D9D6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0E131-03B9-473B-95F8-17FB4395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0F08-D45E-495E-956C-42EEE76B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1E926-76E1-49BA-9EF1-A85A2AE6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7D15A-3623-4623-AEAC-DC97595E5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0B5B5-43C0-4BDD-B10B-A37FF3D60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4CE7-5DA7-4F71-B909-072B5C9F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54D8-D481-4BC5-B2C8-93EC2886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43B5C-718E-4A79-89C8-770FAD68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8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t>2024/7/29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193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8D90-D2EF-4B1F-B5B6-B38FD85F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554B-0A0E-4AB1-86C2-53757460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55284-DFA6-4D15-861F-AA6DDDC3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D3F6-7FA7-4B8B-B2F5-55D9AE9B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865DB-1BF6-4AC7-B2B1-9FB4E7B8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0F58-40A1-4E21-821F-B24743D1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1114B-4594-42F6-9F06-EC35698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63ADE-2403-4FEB-9F5E-A6918904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C0333-2675-452F-9121-6C10090B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8171-37B2-4E82-B9B3-A78DCDD3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3627-F699-48C5-87D9-184F729B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795E-FD2C-4975-9940-3688A840D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2F8F9-BBE2-48C9-8D5B-B7487CB0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1C6E0-CAF2-4974-A0B7-BB8ABD1C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0106-692D-4975-9174-B3A51BF8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BF81E-2C88-4336-9D3A-2C952B7C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EF38-92D7-45A5-B4C9-E3794BB1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2914E-11CB-49AB-8B90-9EED472C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6BCBB-78B0-4417-A862-7C2C305B4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84EB4-7419-4093-BCC1-589850B2D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D2C93-CFB3-44FE-9E90-DAE60A738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51868-3B7E-4CA9-97BF-22AE5AE3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42AC6-0BC6-4C1E-B787-7366471E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77B4D-57B1-40E9-BAD5-95E87801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4FD1-BC28-4B1D-ADE2-34FE9A84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1F74F-1A6C-43E1-8044-95BD2BF6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79BC5-D4C8-4FD8-93A1-A0E1C40C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D858C-95A3-4D9E-8C98-324A3C89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5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AC42A-AF69-43DF-BA46-9D073B41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2D7CD-9E76-4831-B549-6B7A9449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841D5-A22C-4BFF-93F8-0217C81D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5AAD-9B69-412A-889B-9ED12971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978E-3884-462D-8215-BB401A8E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02C5C-A73F-4373-9061-483BB771D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AB931-C478-4066-B45C-B41138A1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7911A-9B12-47E7-ADEA-D1FEEFB7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A2513-29C2-48E4-A998-A39F753B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3730-0C59-4B14-B9DF-0CE6E180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7B0C-0975-4E0F-807B-1ACB81E93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71144-FA00-4068-99C5-B29036931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6C439-248D-40A6-AF1D-1AD2817D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6F507-78CE-48A0-B9AE-FBCABC38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1E7AA-2E14-484E-BEA4-D6A9E7B6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6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9AE89-831F-44B3-A81D-76441002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259B4-7446-4288-A09F-704681A3B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0B09F-D51C-4DE2-AF9D-D4EA0B45B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7FD6-F84A-4FD3-9C81-5ABAEB445BB5}" type="datetimeFigureOut">
              <a:rPr lang="en-US" smtClean="0"/>
              <a:t>29/7/2024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FE61-5691-4F3E-AFAF-1C119C28B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A06E5-C704-4C8D-81F8-72B234A67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23BA-2969-40EA-BBA9-89A6C5D3F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3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6b9jb2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hyperlink" Target="https://www.geogebra.org/m/gm6ayha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hyperlink" Target="https://www.geogebra.org/m/bgpwnvj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eogebra.org/m/gxtnz4c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hyperlink" Target="https://www.geogebra.org/m/gxtnz4c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eogebra.org/m/btwzyahk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geogebra.org/classic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2FC6E0-AC2C-483E-A253-9574830DB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4181" y="1799695"/>
            <a:ext cx="11431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Finding</a:t>
            </a:r>
            <a:r>
              <a:rPr lang="zh-CN" altLang="en-US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</a:t>
            </a:r>
            <a:r>
              <a:rPr lang="zh-CN" altLang="en-US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Optimal Locations for Company Headquarters and Warehouse</a:t>
            </a:r>
            <a:endParaRPr lang="zh-CN" altLang="en-US" sz="4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9" name="Freeform 34"/>
          <p:cNvSpPr>
            <a:spLocks noEditPoints="1"/>
          </p:cNvSpPr>
          <p:nvPr/>
        </p:nvSpPr>
        <p:spPr bwMode="auto">
          <a:xfrm rot="20785645">
            <a:off x="11046132" y="1947032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188687" y="1996920"/>
            <a:ext cx="9814623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451787" y="1337588"/>
            <a:ext cx="94177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1. Headquarters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the main offices of our company,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from where information is delivered to stores via radio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technology.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If there are two stores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our boss wants to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ensure that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distances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between the headquarters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and each of them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are the same and the shortest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</a:p>
          <a:p>
            <a:endParaRPr lang="en-US" altLang="zh-TW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Use mathematical terms to describe the requirement.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D00E2763-5260-4AEE-883B-88BE36287C6C}"/>
              </a:ext>
            </a:extLst>
          </p:cNvPr>
          <p:cNvSpPr/>
          <p:nvPr/>
        </p:nvSpPr>
        <p:spPr>
          <a:xfrm>
            <a:off x="1913903" y="4734996"/>
            <a:ext cx="6050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mid-point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of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.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8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618631" y="845944"/>
            <a:ext cx="8954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2. The following figures show some specific scenarios.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Points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represent the locations of two stores,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respectively.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Mark the optimal locations of the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on the figures and write down their coordinates.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D38F0-B6C9-45B3-9509-0D8852B0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55" y="2731613"/>
            <a:ext cx="5656935" cy="3396686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2B502D2-51B2-4999-A55A-2E196FA3FE8E}"/>
              </a:ext>
            </a:extLst>
          </p:cNvPr>
          <p:cNvSpPr/>
          <p:nvPr/>
        </p:nvSpPr>
        <p:spPr>
          <a:xfrm>
            <a:off x="4005726" y="4115712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F83CE-B372-407D-8EB0-25BE87A0A457}"/>
              </a:ext>
            </a:extLst>
          </p:cNvPr>
          <p:cNvSpPr/>
          <p:nvPr/>
        </p:nvSpPr>
        <p:spPr>
          <a:xfrm>
            <a:off x="4302377" y="3497210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FE1AC-7B8D-4EFA-BEA2-495D49F264F6}"/>
              </a:ext>
            </a:extLst>
          </p:cNvPr>
          <p:cNvSpPr/>
          <p:nvPr/>
        </p:nvSpPr>
        <p:spPr>
          <a:xfrm>
            <a:off x="7837073" y="3947826"/>
            <a:ext cx="3426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( 3 , 2 )</a:t>
            </a:r>
          </a:p>
        </p:txBody>
      </p:sp>
    </p:spTree>
    <p:extLst>
      <p:ext uri="{BB962C8B-B14F-4D97-AF65-F5344CB8AC3E}">
        <p14:creationId xmlns:p14="http://schemas.microsoft.com/office/powerpoint/2010/main" val="771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5EC99-DBE0-4ADE-B630-117BC04C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55" y="2729898"/>
            <a:ext cx="5407674" cy="3398400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2B502D2-51B2-4999-A55A-2E196FA3FE8E}"/>
              </a:ext>
            </a:extLst>
          </p:cNvPr>
          <p:cNvSpPr/>
          <p:nvPr/>
        </p:nvSpPr>
        <p:spPr>
          <a:xfrm>
            <a:off x="4551407" y="4056720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F83CE-B372-407D-8EB0-25BE87A0A457}"/>
              </a:ext>
            </a:extLst>
          </p:cNvPr>
          <p:cNvSpPr/>
          <p:nvPr/>
        </p:nvSpPr>
        <p:spPr>
          <a:xfrm>
            <a:off x="5010286" y="3526706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FE1AC-7B8D-4EFA-BEA2-495D49F264F6}"/>
              </a:ext>
            </a:extLst>
          </p:cNvPr>
          <p:cNvSpPr/>
          <p:nvPr/>
        </p:nvSpPr>
        <p:spPr>
          <a:xfrm>
            <a:off x="7837073" y="3947826"/>
            <a:ext cx="3426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( 4 , 2 )</a:t>
            </a: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530CB222-47C8-42AD-8C37-55F0F059C96C}"/>
              </a:ext>
            </a:extLst>
          </p:cNvPr>
          <p:cNvSpPr/>
          <p:nvPr/>
        </p:nvSpPr>
        <p:spPr>
          <a:xfrm>
            <a:off x="1618631" y="845944"/>
            <a:ext cx="8954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2. The following figures show some specific scenarios.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Points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represent the locations of two stores,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respectively.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Mark the optimal locations of the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on the figures and write down their coordinates.</a:t>
            </a:r>
          </a:p>
        </p:txBody>
      </p:sp>
    </p:spTree>
    <p:extLst>
      <p:ext uri="{BB962C8B-B14F-4D97-AF65-F5344CB8AC3E}">
        <p14:creationId xmlns:p14="http://schemas.microsoft.com/office/powerpoint/2010/main" val="2833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C5CA1-9EE2-4814-80C2-5F0AA47E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55" y="2729898"/>
            <a:ext cx="5249767" cy="3398400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2B502D2-51B2-4999-A55A-2E196FA3FE8E}"/>
              </a:ext>
            </a:extLst>
          </p:cNvPr>
          <p:cNvSpPr/>
          <p:nvPr/>
        </p:nvSpPr>
        <p:spPr>
          <a:xfrm>
            <a:off x="3784497" y="4115712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F83CE-B372-407D-8EB0-25BE87A0A457}"/>
              </a:ext>
            </a:extLst>
          </p:cNvPr>
          <p:cNvSpPr/>
          <p:nvPr/>
        </p:nvSpPr>
        <p:spPr>
          <a:xfrm>
            <a:off x="4243376" y="3585698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DFE1AC-7B8D-4EFA-BEA2-495D49F264F6}"/>
              </a:ext>
            </a:extLst>
          </p:cNvPr>
          <p:cNvSpPr/>
          <p:nvPr/>
        </p:nvSpPr>
        <p:spPr>
          <a:xfrm>
            <a:off x="7837073" y="3947826"/>
            <a:ext cx="3426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( 3 , 2 )</a:t>
            </a: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7D5FE38D-0ED1-4C67-A0BA-91BF5631D122}"/>
              </a:ext>
            </a:extLst>
          </p:cNvPr>
          <p:cNvSpPr/>
          <p:nvPr/>
        </p:nvSpPr>
        <p:spPr>
          <a:xfrm>
            <a:off x="1618631" y="845944"/>
            <a:ext cx="8954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2. The following figures show some specific scenarios.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Points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represent the locations of two stores,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respectively.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Mark the optimal locations of the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on the figures and write down their coordinates.</a:t>
            </a:r>
          </a:p>
        </p:txBody>
      </p:sp>
    </p:spTree>
    <p:extLst>
      <p:ext uri="{BB962C8B-B14F-4D97-AF65-F5344CB8AC3E}">
        <p14:creationId xmlns:p14="http://schemas.microsoft.com/office/powerpoint/2010/main" val="21843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308108" y="1321675"/>
            <a:ext cx="9575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3. In reality, store locations vary across different regions.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Let the coordinates of two stores be            and             ,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respectively.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Write down a model of finding the optimal location for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.</a:t>
            </a:r>
            <a:endParaRPr lang="en-US" altLang="zh-TW" sz="24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010846-DD12-4502-AA13-48934DB3A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14093"/>
              </p:ext>
            </p:extLst>
          </p:nvPr>
        </p:nvGraphicFramePr>
        <p:xfrm>
          <a:off x="7584270" y="1651470"/>
          <a:ext cx="11024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4270" y="1651470"/>
                        <a:ext cx="1102499" cy="5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1F300F-8EA9-4513-8B48-E273F830B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48593"/>
              </p:ext>
            </p:extLst>
          </p:nvPr>
        </p:nvGraphicFramePr>
        <p:xfrm>
          <a:off x="9354072" y="1657654"/>
          <a:ext cx="11475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482391" imgH="228501" progId="Equation.DSMT4">
                  <p:embed/>
                </p:oleObj>
              </mc:Choice>
              <mc:Fallback>
                <p:oleObj name="Equation" r:id="rId6" imgW="482391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4072" y="1657654"/>
                        <a:ext cx="1147500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A75151-4F75-4A7E-80D1-CFA94E565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90355"/>
              </p:ext>
            </p:extLst>
          </p:nvPr>
        </p:nvGraphicFramePr>
        <p:xfrm>
          <a:off x="4032019" y="3930442"/>
          <a:ext cx="4127961" cy="12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1333500" imgH="393700" progId="Equation.DSMT4">
                  <p:embed/>
                </p:oleObj>
              </mc:Choice>
              <mc:Fallback>
                <p:oleObj name="Equation" r:id="rId8" imgW="13335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019" y="3930442"/>
                        <a:ext cx="4127961" cy="1200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58">
            <a:extLst>
              <a:ext uri="{FF2B5EF4-FFF2-40B4-BE49-F238E27FC236}">
                <a16:creationId xmlns:a16="http://schemas.microsoft.com/office/drawing/2014/main" id="{E6F513DB-B23D-4C24-8D12-EF57C58CBC05}"/>
              </a:ext>
            </a:extLst>
          </p:cNvPr>
          <p:cNvSpPr/>
          <p:nvPr/>
        </p:nvSpPr>
        <p:spPr>
          <a:xfrm>
            <a:off x="2286000" y="3699609"/>
            <a:ext cx="174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Answer</a:t>
            </a:r>
            <a:r>
              <a:rPr lang="zh-CN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7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831284" y="509574"/>
            <a:ext cx="851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4. In the following figure, points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represent the locations of two stores, respectively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04F99-5612-4D63-B447-075C269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659" y="1346085"/>
            <a:ext cx="7892681" cy="4165830"/>
          </a:xfrm>
          <a:prstGeom prst="rect">
            <a:avLst/>
          </a:prstGeom>
        </p:spPr>
      </p:pic>
      <p:sp>
        <p:nvSpPr>
          <p:cNvPr id="13" name="矩形 58">
            <a:extLst>
              <a:ext uri="{FF2B5EF4-FFF2-40B4-BE49-F238E27FC236}">
                <a16:creationId xmlns:a16="http://schemas.microsoft.com/office/drawing/2014/main" id="{85BE8507-5068-4758-AD89-017A6A248DFF}"/>
              </a:ext>
            </a:extLst>
          </p:cNvPr>
          <p:cNvSpPr/>
          <p:nvPr/>
        </p:nvSpPr>
        <p:spPr>
          <a:xfrm>
            <a:off x="2078206" y="5466578"/>
            <a:ext cx="8024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(a) Using the model in Question </a:t>
            </a:r>
            <a:r>
              <a:rPr lang="en-US" altLang="zh-TW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find the coordinates of </a:t>
            </a:r>
          </a:p>
          <a:p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the headquarters</a:t>
            </a:r>
            <a:r>
              <a:rPr lang="en-US" altLang="zh-TW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mark its location on the figure.</a:t>
            </a:r>
          </a:p>
          <a:p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(b) Calculate the distance from our headquarters to each </a:t>
            </a:r>
          </a:p>
          <a:p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of the stores correct to the nearest 0.01 km.</a:t>
            </a:r>
          </a:p>
        </p:txBody>
      </p:sp>
    </p:spTree>
    <p:extLst>
      <p:ext uri="{BB962C8B-B14F-4D97-AF65-F5344CB8AC3E}">
        <p14:creationId xmlns:p14="http://schemas.microsoft.com/office/powerpoint/2010/main" val="20899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04F99-5612-4D63-B447-075C269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98" y="407572"/>
            <a:ext cx="8392696" cy="4429743"/>
          </a:xfrm>
          <a:prstGeom prst="rect">
            <a:avLst/>
          </a:prstGeom>
        </p:spPr>
      </p:pic>
      <p:sp>
        <p:nvSpPr>
          <p:cNvPr id="13" name="矩形 58">
            <a:extLst>
              <a:ext uri="{FF2B5EF4-FFF2-40B4-BE49-F238E27FC236}">
                <a16:creationId xmlns:a16="http://schemas.microsoft.com/office/drawing/2014/main" id="{85BE8507-5068-4758-AD89-017A6A248DFF}"/>
              </a:ext>
            </a:extLst>
          </p:cNvPr>
          <p:cNvSpPr/>
          <p:nvPr/>
        </p:nvSpPr>
        <p:spPr>
          <a:xfrm>
            <a:off x="989273" y="4734342"/>
            <a:ext cx="42253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(a) Using the model in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Question </a:t>
            </a:r>
            <a:r>
              <a:rPr lang="en-US" altLang="zh-TW" sz="2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find the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coordinates of the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headquarters</a:t>
            </a:r>
            <a:r>
              <a:rPr lang="en-US" altLang="zh-TW" sz="22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2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mark its location on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the figure.</a:t>
            </a: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id="{5401138E-51BB-4405-9178-A83D79C8F2C2}"/>
              </a:ext>
            </a:extLst>
          </p:cNvPr>
          <p:cNvSpPr/>
          <p:nvPr/>
        </p:nvSpPr>
        <p:spPr>
          <a:xfrm>
            <a:off x="4957414" y="4927475"/>
            <a:ext cx="1798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Answer</a:t>
            </a:r>
            <a:r>
              <a:rPr lang="zh-CN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ADCA56C-C2EF-43B0-BE7B-DB61326504A8}"/>
              </a:ext>
            </a:extLst>
          </p:cNvPr>
          <p:cNvSpPr/>
          <p:nvPr/>
        </p:nvSpPr>
        <p:spPr>
          <a:xfrm>
            <a:off x="5316578" y="2080353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4809B-3ACA-4469-88B7-09FCA1AF2362}"/>
              </a:ext>
            </a:extLst>
          </p:cNvPr>
          <p:cNvSpPr/>
          <p:nvPr/>
        </p:nvSpPr>
        <p:spPr>
          <a:xfrm>
            <a:off x="5775457" y="1550339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F630E-DA2B-46B6-9D16-951E4A91D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" r="6309"/>
          <a:stretch/>
        </p:blipFill>
        <p:spPr>
          <a:xfrm>
            <a:off x="6611876" y="4942656"/>
            <a:ext cx="4036142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04F99-5612-4D63-B447-075C269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98" y="407572"/>
            <a:ext cx="8392696" cy="4429743"/>
          </a:xfrm>
          <a:prstGeom prst="rect">
            <a:avLst/>
          </a:prstGeom>
        </p:spPr>
      </p:pic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ADCA56C-C2EF-43B0-BE7B-DB61326504A8}"/>
              </a:ext>
            </a:extLst>
          </p:cNvPr>
          <p:cNvSpPr/>
          <p:nvPr/>
        </p:nvSpPr>
        <p:spPr>
          <a:xfrm>
            <a:off x="5316578" y="2080353"/>
            <a:ext cx="540000" cy="540000"/>
          </a:xfrm>
          <a:prstGeom prst="mathMultiply">
            <a:avLst>
              <a:gd name="adj1" fmla="val 8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4809B-3ACA-4469-88B7-09FCA1AF2362}"/>
              </a:ext>
            </a:extLst>
          </p:cNvPr>
          <p:cNvSpPr/>
          <p:nvPr/>
        </p:nvSpPr>
        <p:spPr>
          <a:xfrm>
            <a:off x="5775457" y="1550339"/>
            <a:ext cx="5456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9" name="矩形 58">
            <a:extLst>
              <a:ext uri="{FF2B5EF4-FFF2-40B4-BE49-F238E27FC236}">
                <a16:creationId xmlns:a16="http://schemas.microsoft.com/office/drawing/2014/main" id="{DCD0922C-EC1E-46E2-AA1E-0B5F923E8AA3}"/>
              </a:ext>
            </a:extLst>
          </p:cNvPr>
          <p:cNvSpPr/>
          <p:nvPr/>
        </p:nvSpPr>
        <p:spPr>
          <a:xfrm>
            <a:off x="909895" y="4934366"/>
            <a:ext cx="40641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(b) Calculate the distance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from our headquarters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to each of the stores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correct to the nearest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0.01 km.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52C6D-2B28-4864-B05D-A10CCC96B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739" y="4934366"/>
            <a:ext cx="2325519" cy="1898516"/>
          </a:xfrm>
          <a:prstGeom prst="rect">
            <a:avLst/>
          </a:prstGeom>
        </p:spPr>
      </p:pic>
      <p:sp>
        <p:nvSpPr>
          <p:cNvPr id="21" name="矩形 58">
            <a:extLst>
              <a:ext uri="{FF2B5EF4-FFF2-40B4-BE49-F238E27FC236}">
                <a16:creationId xmlns:a16="http://schemas.microsoft.com/office/drawing/2014/main" id="{5F8EA2D6-98CB-432E-B499-9110C32A1909}"/>
              </a:ext>
            </a:extLst>
          </p:cNvPr>
          <p:cNvSpPr/>
          <p:nvPr/>
        </p:nvSpPr>
        <p:spPr>
          <a:xfrm>
            <a:off x="4957414" y="4927475"/>
            <a:ext cx="1798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Answer</a:t>
            </a:r>
            <a:r>
              <a:rPr lang="zh-CN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：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9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06A83B1-6901-4F9E-A099-28618D42E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5"/>
          <a:stretch/>
        </p:blipFill>
        <p:spPr>
          <a:xfrm>
            <a:off x="4174122" y="3413872"/>
            <a:ext cx="3424640" cy="1289019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91744" y="2060848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931100" y="5276216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7622010" y="5108972"/>
            <a:ext cx="1481072" cy="458948"/>
          </a:xfrm>
          <a:custGeom>
            <a:avLst/>
            <a:gdLst>
              <a:gd name="connsiteX0" fmla="*/ 1094705 w 1094705"/>
              <a:gd name="connsiteY0" fmla="*/ 269687 h 815443"/>
              <a:gd name="connsiteX1" fmla="*/ 862885 w 1094705"/>
              <a:gd name="connsiteY1" fmla="*/ 115141 h 815443"/>
              <a:gd name="connsiteX2" fmla="*/ 746975 w 1094705"/>
              <a:gd name="connsiteY2" fmla="*/ 359839 h 815443"/>
              <a:gd name="connsiteX3" fmla="*/ 914400 w 1094705"/>
              <a:gd name="connsiteY3" fmla="*/ 308324 h 815443"/>
              <a:gd name="connsiteX4" fmla="*/ 927279 w 1094705"/>
              <a:gd name="connsiteY4" fmla="*/ 12110 h 815443"/>
              <a:gd name="connsiteX5" fmla="*/ 373488 w 1094705"/>
              <a:gd name="connsiteY5" fmla="*/ 771963 h 815443"/>
              <a:gd name="connsiteX6" fmla="*/ 0 w 1094705"/>
              <a:gd name="connsiteY6" fmla="*/ 656053 h 815443"/>
              <a:gd name="connsiteX0-1" fmla="*/ 1481072 w 1481072"/>
              <a:gd name="connsiteY0-2" fmla="*/ 553022 h 815443"/>
              <a:gd name="connsiteX1-3" fmla="*/ 862885 w 1481072"/>
              <a:gd name="connsiteY1-4" fmla="*/ 115141 h 815443"/>
              <a:gd name="connsiteX2-5" fmla="*/ 746975 w 1481072"/>
              <a:gd name="connsiteY2-6" fmla="*/ 359839 h 815443"/>
              <a:gd name="connsiteX3-7" fmla="*/ 914400 w 1481072"/>
              <a:gd name="connsiteY3-8" fmla="*/ 308324 h 815443"/>
              <a:gd name="connsiteX4-9" fmla="*/ 927279 w 1481072"/>
              <a:gd name="connsiteY4-10" fmla="*/ 12110 h 815443"/>
              <a:gd name="connsiteX5-11" fmla="*/ 373488 w 1481072"/>
              <a:gd name="connsiteY5-12" fmla="*/ 771963 h 815443"/>
              <a:gd name="connsiteX6-13" fmla="*/ 0 w 1481072"/>
              <a:gd name="connsiteY6-14" fmla="*/ 656053 h 815443"/>
              <a:gd name="connsiteX0-15" fmla="*/ 1481072 w 1481072"/>
              <a:gd name="connsiteY0-16" fmla="*/ 548904 h 811325"/>
              <a:gd name="connsiteX1-17" fmla="*/ 862885 w 1481072"/>
              <a:gd name="connsiteY1-18" fmla="*/ 111023 h 811325"/>
              <a:gd name="connsiteX2-19" fmla="*/ 746975 w 1481072"/>
              <a:gd name="connsiteY2-20" fmla="*/ 355721 h 811325"/>
              <a:gd name="connsiteX3-21" fmla="*/ 1068947 w 1481072"/>
              <a:gd name="connsiteY3-22" fmla="*/ 368600 h 811325"/>
              <a:gd name="connsiteX4-23" fmla="*/ 927279 w 1481072"/>
              <a:gd name="connsiteY4-24" fmla="*/ 7992 h 811325"/>
              <a:gd name="connsiteX5-25" fmla="*/ 373488 w 1481072"/>
              <a:gd name="connsiteY5-26" fmla="*/ 767845 h 811325"/>
              <a:gd name="connsiteX6-27" fmla="*/ 0 w 1481072"/>
              <a:gd name="connsiteY6-28" fmla="*/ 651935 h 811325"/>
              <a:gd name="connsiteX0-29" fmla="*/ 1481072 w 1481072"/>
              <a:gd name="connsiteY0-30" fmla="*/ 549065 h 811486"/>
              <a:gd name="connsiteX1-31" fmla="*/ 862885 w 1481072"/>
              <a:gd name="connsiteY1-32" fmla="*/ 111184 h 811486"/>
              <a:gd name="connsiteX2-33" fmla="*/ 862885 w 1481072"/>
              <a:gd name="connsiteY2-34" fmla="*/ 407397 h 811486"/>
              <a:gd name="connsiteX3-35" fmla="*/ 1068947 w 1481072"/>
              <a:gd name="connsiteY3-36" fmla="*/ 368761 h 811486"/>
              <a:gd name="connsiteX4-37" fmla="*/ 927279 w 1481072"/>
              <a:gd name="connsiteY4-38" fmla="*/ 8153 h 811486"/>
              <a:gd name="connsiteX5-39" fmla="*/ 373488 w 1481072"/>
              <a:gd name="connsiteY5-40" fmla="*/ 768006 h 811486"/>
              <a:gd name="connsiteX6-41" fmla="*/ 0 w 1481072"/>
              <a:gd name="connsiteY6-42" fmla="*/ 652096 h 811486"/>
              <a:gd name="connsiteX0-43" fmla="*/ 1481072 w 1481072"/>
              <a:gd name="connsiteY0-44" fmla="*/ 473324 h 730121"/>
              <a:gd name="connsiteX1-45" fmla="*/ 862885 w 1481072"/>
              <a:gd name="connsiteY1-46" fmla="*/ 35443 h 730121"/>
              <a:gd name="connsiteX2-47" fmla="*/ 862885 w 1481072"/>
              <a:gd name="connsiteY2-48" fmla="*/ 331656 h 730121"/>
              <a:gd name="connsiteX3-49" fmla="*/ 1068947 w 1481072"/>
              <a:gd name="connsiteY3-50" fmla="*/ 293020 h 730121"/>
              <a:gd name="connsiteX4-51" fmla="*/ 695459 w 1481072"/>
              <a:gd name="connsiteY4-52" fmla="*/ 9685 h 730121"/>
              <a:gd name="connsiteX5-53" fmla="*/ 373488 w 1481072"/>
              <a:gd name="connsiteY5-54" fmla="*/ 692265 h 730121"/>
              <a:gd name="connsiteX6-55" fmla="*/ 0 w 1481072"/>
              <a:gd name="connsiteY6-56" fmla="*/ 576355 h 730121"/>
              <a:gd name="connsiteX0-57" fmla="*/ 1481072 w 1481072"/>
              <a:gd name="connsiteY0-58" fmla="*/ 473324 h 730121"/>
              <a:gd name="connsiteX1-59" fmla="*/ 875764 w 1481072"/>
              <a:gd name="connsiteY1-60" fmla="*/ 164232 h 730121"/>
              <a:gd name="connsiteX2-61" fmla="*/ 862885 w 1481072"/>
              <a:gd name="connsiteY2-62" fmla="*/ 331656 h 730121"/>
              <a:gd name="connsiteX3-63" fmla="*/ 1068947 w 1481072"/>
              <a:gd name="connsiteY3-64" fmla="*/ 293020 h 730121"/>
              <a:gd name="connsiteX4-65" fmla="*/ 695459 w 1481072"/>
              <a:gd name="connsiteY4-66" fmla="*/ 9685 h 730121"/>
              <a:gd name="connsiteX5-67" fmla="*/ 373488 w 1481072"/>
              <a:gd name="connsiteY5-68" fmla="*/ 692265 h 730121"/>
              <a:gd name="connsiteX6-69" fmla="*/ 0 w 1481072"/>
              <a:gd name="connsiteY6-70" fmla="*/ 576355 h 730121"/>
              <a:gd name="connsiteX0-71" fmla="*/ 1481072 w 1481072"/>
              <a:gd name="connsiteY0-72" fmla="*/ 473324 h 730121"/>
              <a:gd name="connsiteX1-73" fmla="*/ 875764 w 1481072"/>
              <a:gd name="connsiteY1-74" fmla="*/ 164232 h 730121"/>
              <a:gd name="connsiteX2-75" fmla="*/ 862885 w 1481072"/>
              <a:gd name="connsiteY2-76" fmla="*/ 331656 h 730121"/>
              <a:gd name="connsiteX3-77" fmla="*/ 1068947 w 1481072"/>
              <a:gd name="connsiteY3-78" fmla="*/ 293020 h 730121"/>
              <a:gd name="connsiteX4-79" fmla="*/ 695459 w 1481072"/>
              <a:gd name="connsiteY4-80" fmla="*/ 9685 h 730121"/>
              <a:gd name="connsiteX5-81" fmla="*/ 373488 w 1481072"/>
              <a:gd name="connsiteY5-82" fmla="*/ 692265 h 730121"/>
              <a:gd name="connsiteX6-83" fmla="*/ 0 w 1481072"/>
              <a:gd name="connsiteY6-84" fmla="*/ 576355 h 730121"/>
              <a:gd name="connsiteX0-85" fmla="*/ 1481072 w 1481072"/>
              <a:gd name="connsiteY0-86" fmla="*/ 463654 h 720451"/>
              <a:gd name="connsiteX1-87" fmla="*/ 875764 w 1481072"/>
              <a:gd name="connsiteY1-88" fmla="*/ 154562 h 720451"/>
              <a:gd name="connsiteX2-89" fmla="*/ 862885 w 1481072"/>
              <a:gd name="connsiteY2-90" fmla="*/ 321986 h 720451"/>
              <a:gd name="connsiteX3-91" fmla="*/ 1068947 w 1481072"/>
              <a:gd name="connsiteY3-92" fmla="*/ 283350 h 720451"/>
              <a:gd name="connsiteX4-93" fmla="*/ 695459 w 1481072"/>
              <a:gd name="connsiteY4-94" fmla="*/ 15 h 720451"/>
              <a:gd name="connsiteX5-95" fmla="*/ 373488 w 1481072"/>
              <a:gd name="connsiteY5-96" fmla="*/ 682595 h 720451"/>
              <a:gd name="connsiteX6-97" fmla="*/ 0 w 1481072"/>
              <a:gd name="connsiteY6-98" fmla="*/ 566685 h 720451"/>
              <a:gd name="connsiteX0-99" fmla="*/ 1481072 w 1481072"/>
              <a:gd name="connsiteY0-100" fmla="*/ 412142 h 665201"/>
              <a:gd name="connsiteX1-101" fmla="*/ 875764 w 1481072"/>
              <a:gd name="connsiteY1-102" fmla="*/ 103050 h 665201"/>
              <a:gd name="connsiteX2-103" fmla="*/ 862885 w 1481072"/>
              <a:gd name="connsiteY2-104" fmla="*/ 270474 h 665201"/>
              <a:gd name="connsiteX3-105" fmla="*/ 1068947 w 1481072"/>
              <a:gd name="connsiteY3-106" fmla="*/ 231838 h 665201"/>
              <a:gd name="connsiteX4-107" fmla="*/ 708338 w 1481072"/>
              <a:gd name="connsiteY4-108" fmla="*/ 19 h 665201"/>
              <a:gd name="connsiteX5-109" fmla="*/ 373488 w 1481072"/>
              <a:gd name="connsiteY5-110" fmla="*/ 631083 h 665201"/>
              <a:gd name="connsiteX6-111" fmla="*/ 0 w 1481072"/>
              <a:gd name="connsiteY6-112" fmla="*/ 515173 h 665201"/>
              <a:gd name="connsiteX0-113" fmla="*/ 1481072 w 1481072"/>
              <a:gd name="connsiteY0-114" fmla="*/ 419889 h 672948"/>
              <a:gd name="connsiteX1-115" fmla="*/ 875764 w 1481072"/>
              <a:gd name="connsiteY1-116" fmla="*/ 110797 h 672948"/>
              <a:gd name="connsiteX2-117" fmla="*/ 862885 w 1481072"/>
              <a:gd name="connsiteY2-118" fmla="*/ 278221 h 672948"/>
              <a:gd name="connsiteX3-119" fmla="*/ 1068947 w 1481072"/>
              <a:gd name="connsiteY3-120" fmla="*/ 239585 h 672948"/>
              <a:gd name="connsiteX4-121" fmla="*/ 708338 w 1481072"/>
              <a:gd name="connsiteY4-122" fmla="*/ 7766 h 672948"/>
              <a:gd name="connsiteX5-123" fmla="*/ 373488 w 1481072"/>
              <a:gd name="connsiteY5-124" fmla="*/ 638830 h 672948"/>
              <a:gd name="connsiteX6-125" fmla="*/ 0 w 1481072"/>
              <a:gd name="connsiteY6-126" fmla="*/ 522920 h 672948"/>
              <a:gd name="connsiteX0-127" fmla="*/ 1481072 w 1481072"/>
              <a:gd name="connsiteY0-128" fmla="*/ 421560 h 674619"/>
              <a:gd name="connsiteX1-129" fmla="*/ 875764 w 1481072"/>
              <a:gd name="connsiteY1-130" fmla="*/ 112468 h 674619"/>
              <a:gd name="connsiteX2-131" fmla="*/ 948947 w 1481072"/>
              <a:gd name="connsiteY2-132" fmla="*/ 591864 h 674619"/>
              <a:gd name="connsiteX3-133" fmla="*/ 1068947 w 1481072"/>
              <a:gd name="connsiteY3-134" fmla="*/ 241256 h 674619"/>
              <a:gd name="connsiteX4-135" fmla="*/ 708338 w 1481072"/>
              <a:gd name="connsiteY4-136" fmla="*/ 9437 h 674619"/>
              <a:gd name="connsiteX5-137" fmla="*/ 373488 w 1481072"/>
              <a:gd name="connsiteY5-138" fmla="*/ 640501 h 674619"/>
              <a:gd name="connsiteX6-139" fmla="*/ 0 w 1481072"/>
              <a:gd name="connsiteY6-140" fmla="*/ 524591 h 674619"/>
              <a:gd name="connsiteX0-141" fmla="*/ 1481072 w 1481072"/>
              <a:gd name="connsiteY0-142" fmla="*/ 311304 h 549690"/>
              <a:gd name="connsiteX1-143" fmla="*/ 875764 w 1481072"/>
              <a:gd name="connsiteY1-144" fmla="*/ 2212 h 549690"/>
              <a:gd name="connsiteX2-145" fmla="*/ 948947 w 1481072"/>
              <a:gd name="connsiteY2-146" fmla="*/ 481608 h 549690"/>
              <a:gd name="connsiteX3-147" fmla="*/ 1068947 w 1481072"/>
              <a:gd name="connsiteY3-148" fmla="*/ 131000 h 549690"/>
              <a:gd name="connsiteX4-149" fmla="*/ 708338 w 1481072"/>
              <a:gd name="connsiteY4-150" fmla="*/ 103577 h 549690"/>
              <a:gd name="connsiteX5-151" fmla="*/ 373488 w 1481072"/>
              <a:gd name="connsiteY5-152" fmla="*/ 530245 h 549690"/>
              <a:gd name="connsiteX6-153" fmla="*/ 0 w 1481072"/>
              <a:gd name="connsiteY6-154" fmla="*/ 414335 h 549690"/>
              <a:gd name="connsiteX0-155" fmla="*/ 1481072 w 1481072"/>
              <a:gd name="connsiteY0-156" fmla="*/ 311304 h 549690"/>
              <a:gd name="connsiteX1-157" fmla="*/ 875764 w 1481072"/>
              <a:gd name="connsiteY1-158" fmla="*/ 2212 h 549690"/>
              <a:gd name="connsiteX2-159" fmla="*/ 948947 w 1481072"/>
              <a:gd name="connsiteY2-160" fmla="*/ 481608 h 549690"/>
              <a:gd name="connsiteX3-161" fmla="*/ 1047432 w 1481072"/>
              <a:gd name="connsiteY3-162" fmla="*/ 297743 h 549690"/>
              <a:gd name="connsiteX4-163" fmla="*/ 708338 w 1481072"/>
              <a:gd name="connsiteY4-164" fmla="*/ 103577 h 549690"/>
              <a:gd name="connsiteX5-165" fmla="*/ 373488 w 1481072"/>
              <a:gd name="connsiteY5-166" fmla="*/ 530245 h 549690"/>
              <a:gd name="connsiteX6-167" fmla="*/ 0 w 1481072"/>
              <a:gd name="connsiteY6-168" fmla="*/ 414335 h 549690"/>
              <a:gd name="connsiteX0-169" fmla="*/ 1481072 w 1481072"/>
              <a:gd name="connsiteY0-170" fmla="*/ 310706 h 549092"/>
              <a:gd name="connsiteX1-171" fmla="*/ 875764 w 1481072"/>
              <a:gd name="connsiteY1-172" fmla="*/ 1614 h 549092"/>
              <a:gd name="connsiteX2-173" fmla="*/ 895158 w 1481072"/>
              <a:gd name="connsiteY2-174" fmla="*/ 454116 h 549092"/>
              <a:gd name="connsiteX3-175" fmla="*/ 1047432 w 1481072"/>
              <a:gd name="connsiteY3-176" fmla="*/ 297145 h 549092"/>
              <a:gd name="connsiteX4-177" fmla="*/ 708338 w 1481072"/>
              <a:gd name="connsiteY4-178" fmla="*/ 102979 h 549092"/>
              <a:gd name="connsiteX5-179" fmla="*/ 373488 w 1481072"/>
              <a:gd name="connsiteY5-180" fmla="*/ 529647 h 549092"/>
              <a:gd name="connsiteX6-181" fmla="*/ 0 w 1481072"/>
              <a:gd name="connsiteY6-182" fmla="*/ 413737 h 549092"/>
              <a:gd name="connsiteX0-183" fmla="*/ 1481072 w 1481072"/>
              <a:gd name="connsiteY0-184" fmla="*/ 310706 h 549092"/>
              <a:gd name="connsiteX1-185" fmla="*/ 875764 w 1481072"/>
              <a:gd name="connsiteY1-186" fmla="*/ 1614 h 549092"/>
              <a:gd name="connsiteX2-187" fmla="*/ 895158 w 1481072"/>
              <a:gd name="connsiteY2-188" fmla="*/ 454116 h 549092"/>
              <a:gd name="connsiteX3-189" fmla="*/ 1047432 w 1481072"/>
              <a:gd name="connsiteY3-190" fmla="*/ 297145 h 549092"/>
              <a:gd name="connsiteX4-191" fmla="*/ 708338 w 1481072"/>
              <a:gd name="connsiteY4-192" fmla="*/ 102979 h 549092"/>
              <a:gd name="connsiteX5-193" fmla="*/ 373488 w 1481072"/>
              <a:gd name="connsiteY5-194" fmla="*/ 529647 h 549092"/>
              <a:gd name="connsiteX6-195" fmla="*/ 0 w 1481072"/>
              <a:gd name="connsiteY6-196" fmla="*/ 413737 h 549092"/>
              <a:gd name="connsiteX0-197" fmla="*/ 1481072 w 1481072"/>
              <a:gd name="connsiteY0-198" fmla="*/ 310706 h 539006"/>
              <a:gd name="connsiteX1-199" fmla="*/ 875764 w 1481072"/>
              <a:gd name="connsiteY1-200" fmla="*/ 1614 h 539006"/>
              <a:gd name="connsiteX2-201" fmla="*/ 895158 w 1481072"/>
              <a:gd name="connsiteY2-202" fmla="*/ 454116 h 539006"/>
              <a:gd name="connsiteX3-203" fmla="*/ 1047432 w 1481072"/>
              <a:gd name="connsiteY3-204" fmla="*/ 297145 h 539006"/>
              <a:gd name="connsiteX4-205" fmla="*/ 686823 w 1481072"/>
              <a:gd name="connsiteY4-206" fmla="*/ 248207 h 539006"/>
              <a:gd name="connsiteX5-207" fmla="*/ 373488 w 1481072"/>
              <a:gd name="connsiteY5-208" fmla="*/ 529647 h 539006"/>
              <a:gd name="connsiteX6-209" fmla="*/ 0 w 1481072"/>
              <a:gd name="connsiteY6-210" fmla="*/ 413737 h 539006"/>
              <a:gd name="connsiteX0-211" fmla="*/ 1481072 w 1481072"/>
              <a:gd name="connsiteY0-212" fmla="*/ 230720 h 459020"/>
              <a:gd name="connsiteX1-213" fmla="*/ 999477 w 1481072"/>
              <a:gd name="connsiteY1-214" fmla="*/ 2310 h 459020"/>
              <a:gd name="connsiteX2-215" fmla="*/ 895158 w 1481072"/>
              <a:gd name="connsiteY2-216" fmla="*/ 374130 h 459020"/>
              <a:gd name="connsiteX3-217" fmla="*/ 1047432 w 1481072"/>
              <a:gd name="connsiteY3-218" fmla="*/ 217159 h 459020"/>
              <a:gd name="connsiteX4-219" fmla="*/ 686823 w 1481072"/>
              <a:gd name="connsiteY4-220" fmla="*/ 168221 h 459020"/>
              <a:gd name="connsiteX5-221" fmla="*/ 373488 w 1481072"/>
              <a:gd name="connsiteY5-222" fmla="*/ 449661 h 459020"/>
              <a:gd name="connsiteX6-223" fmla="*/ 0 w 1481072"/>
              <a:gd name="connsiteY6-224" fmla="*/ 333751 h 459020"/>
              <a:gd name="connsiteX0-225" fmla="*/ 1481072 w 1481072"/>
              <a:gd name="connsiteY0-226" fmla="*/ 230768 h 459068"/>
              <a:gd name="connsiteX1-227" fmla="*/ 999477 w 1481072"/>
              <a:gd name="connsiteY1-228" fmla="*/ 2358 h 459068"/>
              <a:gd name="connsiteX2-229" fmla="*/ 895158 w 1481072"/>
              <a:gd name="connsiteY2-230" fmla="*/ 374178 h 459068"/>
              <a:gd name="connsiteX3-231" fmla="*/ 1047432 w 1481072"/>
              <a:gd name="connsiteY3-232" fmla="*/ 217207 h 459068"/>
              <a:gd name="connsiteX4-233" fmla="*/ 686823 w 1481072"/>
              <a:gd name="connsiteY4-234" fmla="*/ 168269 h 459068"/>
              <a:gd name="connsiteX5-235" fmla="*/ 373488 w 1481072"/>
              <a:gd name="connsiteY5-236" fmla="*/ 449709 h 459068"/>
              <a:gd name="connsiteX6-237" fmla="*/ 0 w 1481072"/>
              <a:gd name="connsiteY6-238" fmla="*/ 333799 h 459068"/>
              <a:gd name="connsiteX0-239" fmla="*/ 1481072 w 1481072"/>
              <a:gd name="connsiteY0-240" fmla="*/ 230768 h 459068"/>
              <a:gd name="connsiteX1-241" fmla="*/ 999477 w 1481072"/>
              <a:gd name="connsiteY1-242" fmla="*/ 2358 h 459068"/>
              <a:gd name="connsiteX2-243" fmla="*/ 895158 w 1481072"/>
              <a:gd name="connsiteY2-244" fmla="*/ 374178 h 459068"/>
              <a:gd name="connsiteX3-245" fmla="*/ 1047432 w 1481072"/>
              <a:gd name="connsiteY3-246" fmla="*/ 217207 h 459068"/>
              <a:gd name="connsiteX4-247" fmla="*/ 686823 w 1481072"/>
              <a:gd name="connsiteY4-248" fmla="*/ 168269 h 459068"/>
              <a:gd name="connsiteX5-249" fmla="*/ 373488 w 1481072"/>
              <a:gd name="connsiteY5-250" fmla="*/ 449709 h 459068"/>
              <a:gd name="connsiteX6-251" fmla="*/ 0 w 1481072"/>
              <a:gd name="connsiteY6-252" fmla="*/ 333799 h 459068"/>
              <a:gd name="connsiteX0-253" fmla="*/ 1481072 w 1481072"/>
              <a:gd name="connsiteY0-254" fmla="*/ 230649 h 458949"/>
              <a:gd name="connsiteX1-255" fmla="*/ 999477 w 1481072"/>
              <a:gd name="connsiteY1-256" fmla="*/ 2239 h 458949"/>
              <a:gd name="connsiteX2-257" fmla="*/ 895158 w 1481072"/>
              <a:gd name="connsiteY2-258" fmla="*/ 374059 h 458949"/>
              <a:gd name="connsiteX3-259" fmla="*/ 1047432 w 1481072"/>
              <a:gd name="connsiteY3-260" fmla="*/ 217088 h 458949"/>
              <a:gd name="connsiteX4-261" fmla="*/ 686823 w 1481072"/>
              <a:gd name="connsiteY4-262" fmla="*/ 168150 h 458949"/>
              <a:gd name="connsiteX5-263" fmla="*/ 373488 w 1481072"/>
              <a:gd name="connsiteY5-264" fmla="*/ 449590 h 458949"/>
              <a:gd name="connsiteX6-265" fmla="*/ 0 w 1481072"/>
              <a:gd name="connsiteY6-266" fmla="*/ 333680 h 458949"/>
              <a:gd name="connsiteX0-267" fmla="*/ 1481072 w 1481072"/>
              <a:gd name="connsiteY0-268" fmla="*/ 230541 h 458841"/>
              <a:gd name="connsiteX1-269" fmla="*/ 999477 w 1481072"/>
              <a:gd name="connsiteY1-270" fmla="*/ 2131 h 458841"/>
              <a:gd name="connsiteX2-271" fmla="*/ 895158 w 1481072"/>
              <a:gd name="connsiteY2-272" fmla="*/ 373951 h 458841"/>
              <a:gd name="connsiteX3-273" fmla="*/ 1047432 w 1481072"/>
              <a:gd name="connsiteY3-274" fmla="*/ 216980 h 458841"/>
              <a:gd name="connsiteX4-275" fmla="*/ 686823 w 1481072"/>
              <a:gd name="connsiteY4-276" fmla="*/ 168042 h 458841"/>
              <a:gd name="connsiteX5-277" fmla="*/ 373488 w 1481072"/>
              <a:gd name="connsiteY5-278" fmla="*/ 449482 h 458841"/>
              <a:gd name="connsiteX6-279" fmla="*/ 0 w 1481072"/>
              <a:gd name="connsiteY6-280" fmla="*/ 333572 h 458841"/>
              <a:gd name="connsiteX0-281" fmla="*/ 1481072 w 1481072"/>
              <a:gd name="connsiteY0-282" fmla="*/ 230541 h 458841"/>
              <a:gd name="connsiteX1-283" fmla="*/ 999477 w 1481072"/>
              <a:gd name="connsiteY1-284" fmla="*/ 2131 h 458841"/>
              <a:gd name="connsiteX2-285" fmla="*/ 895158 w 1481072"/>
              <a:gd name="connsiteY2-286" fmla="*/ 373951 h 458841"/>
              <a:gd name="connsiteX3-287" fmla="*/ 1047432 w 1481072"/>
              <a:gd name="connsiteY3-288" fmla="*/ 216980 h 458841"/>
              <a:gd name="connsiteX4-289" fmla="*/ 686823 w 1481072"/>
              <a:gd name="connsiteY4-290" fmla="*/ 168042 h 458841"/>
              <a:gd name="connsiteX5-291" fmla="*/ 373488 w 1481072"/>
              <a:gd name="connsiteY5-292" fmla="*/ 449482 h 458841"/>
              <a:gd name="connsiteX6-293" fmla="*/ 0 w 1481072"/>
              <a:gd name="connsiteY6-294" fmla="*/ 333572 h 458841"/>
              <a:gd name="connsiteX0-295" fmla="*/ 1481072 w 1481072"/>
              <a:gd name="connsiteY0-296" fmla="*/ 230541 h 458841"/>
              <a:gd name="connsiteX1-297" fmla="*/ 999477 w 1481072"/>
              <a:gd name="connsiteY1-298" fmla="*/ 2131 h 458841"/>
              <a:gd name="connsiteX2-299" fmla="*/ 895158 w 1481072"/>
              <a:gd name="connsiteY2-300" fmla="*/ 373951 h 458841"/>
              <a:gd name="connsiteX3-301" fmla="*/ 1047432 w 1481072"/>
              <a:gd name="connsiteY3-302" fmla="*/ 216980 h 458841"/>
              <a:gd name="connsiteX4-303" fmla="*/ 686823 w 1481072"/>
              <a:gd name="connsiteY4-304" fmla="*/ 168042 h 458841"/>
              <a:gd name="connsiteX5-305" fmla="*/ 373488 w 1481072"/>
              <a:gd name="connsiteY5-306" fmla="*/ 449482 h 458841"/>
              <a:gd name="connsiteX6-307" fmla="*/ 0 w 1481072"/>
              <a:gd name="connsiteY6-308" fmla="*/ 333572 h 458841"/>
              <a:gd name="connsiteX0-309" fmla="*/ 1481072 w 1481072"/>
              <a:gd name="connsiteY0-310" fmla="*/ 230648 h 458948"/>
              <a:gd name="connsiteX1-311" fmla="*/ 999477 w 1481072"/>
              <a:gd name="connsiteY1-312" fmla="*/ 2238 h 458948"/>
              <a:gd name="connsiteX2-313" fmla="*/ 895158 w 1481072"/>
              <a:gd name="connsiteY2-314" fmla="*/ 374058 h 458948"/>
              <a:gd name="connsiteX3-315" fmla="*/ 1047432 w 1481072"/>
              <a:gd name="connsiteY3-316" fmla="*/ 217087 h 458948"/>
              <a:gd name="connsiteX4-317" fmla="*/ 686823 w 1481072"/>
              <a:gd name="connsiteY4-318" fmla="*/ 168149 h 458948"/>
              <a:gd name="connsiteX5-319" fmla="*/ 373488 w 1481072"/>
              <a:gd name="connsiteY5-320" fmla="*/ 449589 h 458948"/>
              <a:gd name="connsiteX6-321" fmla="*/ 0 w 1481072"/>
              <a:gd name="connsiteY6-322" fmla="*/ 333679 h 4589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81072" h="458948">
                <a:moveTo>
                  <a:pt x="1481072" y="230648"/>
                </a:moveTo>
                <a:cubicBezTo>
                  <a:pt x="1340350" y="113590"/>
                  <a:pt x="1317661" y="37503"/>
                  <a:pt x="999477" y="2238"/>
                </a:cubicBezTo>
                <a:cubicBezTo>
                  <a:pt x="681293" y="-33027"/>
                  <a:pt x="779589" y="359765"/>
                  <a:pt x="895158" y="374058"/>
                </a:cubicBezTo>
                <a:cubicBezTo>
                  <a:pt x="1010727" y="388351"/>
                  <a:pt x="1076775" y="315950"/>
                  <a:pt x="1047432" y="217087"/>
                </a:cubicBezTo>
                <a:cubicBezTo>
                  <a:pt x="1018089" y="118224"/>
                  <a:pt x="799147" y="129399"/>
                  <a:pt x="686823" y="168149"/>
                </a:cubicBezTo>
                <a:cubicBezTo>
                  <a:pt x="574499" y="206899"/>
                  <a:pt x="487958" y="422001"/>
                  <a:pt x="373488" y="449589"/>
                </a:cubicBezTo>
                <a:cubicBezTo>
                  <a:pt x="259018" y="477177"/>
                  <a:pt x="109470" y="445296"/>
                  <a:pt x="0" y="333679"/>
                </a:cubicBezTo>
              </a:path>
            </a:pathLst>
          </a:cu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00896" y="3003306"/>
            <a:ext cx="556974" cy="551420"/>
            <a:chOff x="6992688" y="2732543"/>
            <a:chExt cx="556974" cy="551420"/>
          </a:xfrm>
        </p:grpSpPr>
        <p:sp>
          <p:nvSpPr>
            <p:cNvPr id="10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863620" y="3266997"/>
            <a:ext cx="2588087" cy="746974"/>
          </a:xfrm>
          <a:custGeom>
            <a:avLst/>
            <a:gdLst>
              <a:gd name="connsiteX0" fmla="*/ 0 w 2421228"/>
              <a:gd name="connsiteY0" fmla="*/ 746974 h 746974"/>
              <a:gd name="connsiteX1" fmla="*/ 1519707 w 2421228"/>
              <a:gd name="connsiteY1" fmla="*/ 746974 h 746974"/>
              <a:gd name="connsiteX2" fmla="*/ 1519707 w 2421228"/>
              <a:gd name="connsiteY2" fmla="*/ 0 h 746974"/>
              <a:gd name="connsiteX3" fmla="*/ 2421228 w 2421228"/>
              <a:gd name="connsiteY3" fmla="*/ 0 h 746974"/>
              <a:gd name="connsiteX0-1" fmla="*/ 0 w 2634539"/>
              <a:gd name="connsiteY0-2" fmla="*/ 746974 h 746974"/>
              <a:gd name="connsiteX1-3" fmla="*/ 1519707 w 2634539"/>
              <a:gd name="connsiteY1-4" fmla="*/ 746974 h 746974"/>
              <a:gd name="connsiteX2-5" fmla="*/ 1519707 w 2634539"/>
              <a:gd name="connsiteY2-6" fmla="*/ 0 h 746974"/>
              <a:gd name="connsiteX3-7" fmla="*/ 2634539 w 2634539"/>
              <a:gd name="connsiteY3-8" fmla="*/ 19050 h 74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34539" h="746974">
                <a:moveTo>
                  <a:pt x="0" y="746974"/>
                </a:moveTo>
                <a:lnTo>
                  <a:pt x="1519707" y="746974"/>
                </a:lnTo>
                <a:lnTo>
                  <a:pt x="1519707" y="0"/>
                </a:lnTo>
                <a:lnTo>
                  <a:pt x="2634539" y="190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76331" y="3419721"/>
            <a:ext cx="556974" cy="551420"/>
            <a:chOff x="6992688" y="2732543"/>
            <a:chExt cx="556974" cy="551420"/>
          </a:xfrm>
        </p:grpSpPr>
        <p:sp>
          <p:nvSpPr>
            <p:cNvPr id="16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7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9404174" flipH="1">
            <a:off x="9458607" y="4928330"/>
            <a:ext cx="296243" cy="363449"/>
            <a:chOff x="954749" y="2563756"/>
            <a:chExt cx="569585" cy="698801"/>
          </a:xfrm>
          <a:noFill/>
        </p:grpSpPr>
        <p:sp>
          <p:nvSpPr>
            <p:cNvPr id="19" name="任意多边形 18"/>
            <p:cNvSpPr/>
            <p:nvPr/>
          </p:nvSpPr>
          <p:spPr>
            <a:xfrm rot="1141462">
              <a:off x="1155974" y="2563756"/>
              <a:ext cx="368360" cy="248469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10" h="512618">
                  <a:moveTo>
                    <a:pt x="0" y="304800"/>
                  </a:moveTo>
                  <a:lnTo>
                    <a:pt x="27710" y="0"/>
                  </a:lnTo>
                  <a:lnTo>
                    <a:pt x="789710" y="512618"/>
                  </a:lnTo>
                  <a:lnTo>
                    <a:pt x="0" y="304800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0546342">
              <a:off x="954749" y="3052094"/>
              <a:ext cx="424567" cy="210463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  <a:gd name="connsiteX0-1" fmla="*/ 0 w 823169"/>
                <a:gd name="connsiteY0-2" fmla="*/ 304800 h 434208"/>
                <a:gd name="connsiteX1-3" fmla="*/ 27710 w 823169"/>
                <a:gd name="connsiteY1-4" fmla="*/ 0 h 434208"/>
                <a:gd name="connsiteX2-5" fmla="*/ 823169 w 823169"/>
                <a:gd name="connsiteY2-6" fmla="*/ 434208 h 434208"/>
                <a:gd name="connsiteX3-7" fmla="*/ 0 w 823169"/>
                <a:gd name="connsiteY3-8" fmla="*/ 304800 h 434208"/>
                <a:gd name="connsiteX0-9" fmla="*/ 0 w 910209"/>
                <a:gd name="connsiteY0-10" fmla="*/ 359506 h 434208"/>
                <a:gd name="connsiteX1-11" fmla="*/ 114750 w 910209"/>
                <a:gd name="connsiteY1-12" fmla="*/ 0 h 434208"/>
                <a:gd name="connsiteX2-13" fmla="*/ 910209 w 910209"/>
                <a:gd name="connsiteY2-14" fmla="*/ 434208 h 434208"/>
                <a:gd name="connsiteX3-15" fmla="*/ 0 w 910209"/>
                <a:gd name="connsiteY3-16" fmla="*/ 359506 h 434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10209" h="434208">
                  <a:moveTo>
                    <a:pt x="0" y="359506"/>
                  </a:moveTo>
                  <a:lnTo>
                    <a:pt x="114750" y="0"/>
                  </a:lnTo>
                  <a:lnTo>
                    <a:pt x="910209" y="434208"/>
                  </a:lnTo>
                  <a:lnTo>
                    <a:pt x="0" y="359506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68657" y="5277278"/>
            <a:ext cx="724480" cy="800020"/>
            <a:chOff x="8638425" y="4751673"/>
            <a:chExt cx="1040214" cy="1148675"/>
          </a:xfrm>
        </p:grpSpPr>
        <p:sp>
          <p:nvSpPr>
            <p:cNvPr id="22" name="椭圆 16"/>
            <p:cNvSpPr/>
            <p:nvPr/>
          </p:nvSpPr>
          <p:spPr>
            <a:xfrm>
              <a:off x="8638425" y="4751673"/>
              <a:ext cx="1040214" cy="1148675"/>
            </a:xfrm>
            <a:custGeom>
              <a:avLst/>
              <a:gdLst>
                <a:gd name="connsiteX0" fmla="*/ 0 w 1244213"/>
                <a:gd name="connsiteY0" fmla="*/ 700358 h 1400716"/>
                <a:gd name="connsiteX1" fmla="*/ 622107 w 1244213"/>
                <a:gd name="connsiteY1" fmla="*/ 0 h 1400716"/>
                <a:gd name="connsiteX2" fmla="*/ 1244214 w 1244213"/>
                <a:gd name="connsiteY2" fmla="*/ 700358 h 1400716"/>
                <a:gd name="connsiteX3" fmla="*/ 622107 w 1244213"/>
                <a:gd name="connsiteY3" fmla="*/ 1400716 h 1400716"/>
                <a:gd name="connsiteX4" fmla="*/ 0 w 1244213"/>
                <a:gd name="connsiteY4" fmla="*/ 700358 h 1400716"/>
                <a:gd name="connsiteX0-1" fmla="*/ 0 w 1334366"/>
                <a:gd name="connsiteY0-2" fmla="*/ 700726 h 1401560"/>
                <a:gd name="connsiteX1-3" fmla="*/ 622107 w 1334366"/>
                <a:gd name="connsiteY1-4" fmla="*/ 368 h 1401560"/>
                <a:gd name="connsiteX2-5" fmla="*/ 1334366 w 1334366"/>
                <a:gd name="connsiteY2-6" fmla="*/ 777999 h 1401560"/>
                <a:gd name="connsiteX3-7" fmla="*/ 622107 w 1334366"/>
                <a:gd name="connsiteY3-8" fmla="*/ 1401084 h 1401560"/>
                <a:gd name="connsiteX4-9" fmla="*/ 0 w 1334366"/>
                <a:gd name="connsiteY4-10" fmla="*/ 700726 h 1401560"/>
                <a:gd name="connsiteX0-11" fmla="*/ 0 w 1334366"/>
                <a:gd name="connsiteY0-12" fmla="*/ 701494 h 1402328"/>
                <a:gd name="connsiteX1-13" fmla="*/ 622107 w 1334366"/>
                <a:gd name="connsiteY1-14" fmla="*/ 1136 h 1402328"/>
                <a:gd name="connsiteX2-15" fmla="*/ 1334366 w 1334366"/>
                <a:gd name="connsiteY2-16" fmla="*/ 778767 h 1402328"/>
                <a:gd name="connsiteX3-17" fmla="*/ 622107 w 1334366"/>
                <a:gd name="connsiteY3-18" fmla="*/ 1401852 h 1402328"/>
                <a:gd name="connsiteX4-19" fmla="*/ 0 w 1334366"/>
                <a:gd name="connsiteY4-20" fmla="*/ 701494 h 1402328"/>
                <a:gd name="connsiteX0-21" fmla="*/ 49 w 1334415"/>
                <a:gd name="connsiteY0-22" fmla="*/ 624463 h 1325297"/>
                <a:gd name="connsiteX1-23" fmla="*/ 596398 w 1334415"/>
                <a:gd name="connsiteY1-24" fmla="*/ 1378 h 1325297"/>
                <a:gd name="connsiteX2-25" fmla="*/ 1334415 w 1334415"/>
                <a:gd name="connsiteY2-26" fmla="*/ 701736 h 1325297"/>
                <a:gd name="connsiteX3-27" fmla="*/ 622156 w 1334415"/>
                <a:gd name="connsiteY3-28" fmla="*/ 1324821 h 1325297"/>
                <a:gd name="connsiteX4-29" fmla="*/ 49 w 1334415"/>
                <a:gd name="connsiteY4-30" fmla="*/ 624463 h 1325297"/>
                <a:gd name="connsiteX0-31" fmla="*/ 133 w 1334499"/>
                <a:gd name="connsiteY0-32" fmla="*/ 624463 h 1325297"/>
                <a:gd name="connsiteX1-33" fmla="*/ 596482 w 1334499"/>
                <a:gd name="connsiteY1-34" fmla="*/ 1378 h 1325297"/>
                <a:gd name="connsiteX2-35" fmla="*/ 1334499 w 1334499"/>
                <a:gd name="connsiteY2-36" fmla="*/ 701736 h 1325297"/>
                <a:gd name="connsiteX3-37" fmla="*/ 622240 w 1334499"/>
                <a:gd name="connsiteY3-38" fmla="*/ 1324821 h 1325297"/>
                <a:gd name="connsiteX4-39" fmla="*/ 133 w 1334499"/>
                <a:gd name="connsiteY4-40" fmla="*/ 624463 h 1325297"/>
                <a:gd name="connsiteX0-41" fmla="*/ 0 w 1334366"/>
                <a:gd name="connsiteY0-42" fmla="*/ 598809 h 1299643"/>
                <a:gd name="connsiteX1-43" fmla="*/ 622107 w 1334366"/>
                <a:gd name="connsiteY1-44" fmla="*/ 1482 h 1299643"/>
                <a:gd name="connsiteX2-45" fmla="*/ 1334366 w 1334366"/>
                <a:gd name="connsiteY2-46" fmla="*/ 676082 h 1299643"/>
                <a:gd name="connsiteX3-47" fmla="*/ 622107 w 1334366"/>
                <a:gd name="connsiteY3-48" fmla="*/ 1299167 h 1299643"/>
                <a:gd name="connsiteX4-49" fmla="*/ 0 w 1334366"/>
                <a:gd name="connsiteY4-50" fmla="*/ 598809 h 1299643"/>
                <a:gd name="connsiteX0-51" fmla="*/ 294 w 1334660"/>
                <a:gd name="connsiteY0-52" fmla="*/ 598809 h 1299643"/>
                <a:gd name="connsiteX1-53" fmla="*/ 622401 w 1334660"/>
                <a:gd name="connsiteY1-54" fmla="*/ 1482 h 1299643"/>
                <a:gd name="connsiteX2-55" fmla="*/ 1334660 w 1334660"/>
                <a:gd name="connsiteY2-56" fmla="*/ 676082 h 1299643"/>
                <a:gd name="connsiteX3-57" fmla="*/ 622401 w 1334660"/>
                <a:gd name="connsiteY3-58" fmla="*/ 1299167 h 1299643"/>
                <a:gd name="connsiteX4-59" fmla="*/ 294 w 1334660"/>
                <a:gd name="connsiteY4-60" fmla="*/ 598809 h 1299643"/>
                <a:gd name="connsiteX0-61" fmla="*/ 292 w 1308900"/>
                <a:gd name="connsiteY0-62" fmla="*/ 599942 h 1303788"/>
                <a:gd name="connsiteX1-63" fmla="*/ 622399 w 1308900"/>
                <a:gd name="connsiteY1-64" fmla="*/ 2615 h 1303788"/>
                <a:gd name="connsiteX2-65" fmla="*/ 1308900 w 1308900"/>
                <a:gd name="connsiteY2-66" fmla="*/ 780246 h 1303788"/>
                <a:gd name="connsiteX3-67" fmla="*/ 622399 w 1308900"/>
                <a:gd name="connsiteY3-68" fmla="*/ 1300300 h 1303788"/>
                <a:gd name="connsiteX4-69" fmla="*/ 292 w 1308900"/>
                <a:gd name="connsiteY4-70" fmla="*/ 599942 h 1303788"/>
                <a:gd name="connsiteX0-71" fmla="*/ 292 w 1308900"/>
                <a:gd name="connsiteY0-72" fmla="*/ 599942 h 1303788"/>
                <a:gd name="connsiteX1-73" fmla="*/ 622399 w 1308900"/>
                <a:gd name="connsiteY1-74" fmla="*/ 2615 h 1303788"/>
                <a:gd name="connsiteX2-75" fmla="*/ 1308900 w 1308900"/>
                <a:gd name="connsiteY2-76" fmla="*/ 780246 h 1303788"/>
                <a:gd name="connsiteX3-77" fmla="*/ 622399 w 1308900"/>
                <a:gd name="connsiteY3-78" fmla="*/ 1300300 h 1303788"/>
                <a:gd name="connsiteX4-79" fmla="*/ 292 w 1308900"/>
                <a:gd name="connsiteY4-80" fmla="*/ 599942 h 1303788"/>
                <a:gd name="connsiteX0-81" fmla="*/ 0 w 1308608"/>
                <a:gd name="connsiteY0-82" fmla="*/ 573212 h 1277058"/>
                <a:gd name="connsiteX1-83" fmla="*/ 622107 w 1308608"/>
                <a:gd name="connsiteY1-84" fmla="*/ 1643 h 1277058"/>
                <a:gd name="connsiteX2-85" fmla="*/ 1308608 w 1308608"/>
                <a:gd name="connsiteY2-86" fmla="*/ 753516 h 1277058"/>
                <a:gd name="connsiteX3-87" fmla="*/ 622107 w 1308608"/>
                <a:gd name="connsiteY3-88" fmla="*/ 1273570 h 1277058"/>
                <a:gd name="connsiteX4-89" fmla="*/ 0 w 1308608"/>
                <a:gd name="connsiteY4-90" fmla="*/ 573212 h 1277058"/>
                <a:gd name="connsiteX0-91" fmla="*/ 0 w 1308608"/>
                <a:gd name="connsiteY0-92" fmla="*/ 572137 h 1275983"/>
                <a:gd name="connsiteX1-93" fmla="*/ 622107 w 1308608"/>
                <a:gd name="connsiteY1-94" fmla="*/ 568 h 1275983"/>
                <a:gd name="connsiteX2-95" fmla="*/ 1308608 w 1308608"/>
                <a:gd name="connsiteY2-96" fmla="*/ 752441 h 1275983"/>
                <a:gd name="connsiteX3-97" fmla="*/ 622107 w 1308608"/>
                <a:gd name="connsiteY3-98" fmla="*/ 1272495 h 1275983"/>
                <a:gd name="connsiteX4-99" fmla="*/ 0 w 1308608"/>
                <a:gd name="connsiteY4-100" fmla="*/ 572137 h 1275983"/>
                <a:gd name="connsiteX0-101" fmla="*/ 500 w 1309108"/>
                <a:gd name="connsiteY0-102" fmla="*/ 572246 h 1276092"/>
                <a:gd name="connsiteX1-103" fmla="*/ 622607 w 1309108"/>
                <a:gd name="connsiteY1-104" fmla="*/ 677 h 1276092"/>
                <a:gd name="connsiteX2-105" fmla="*/ 1309108 w 1309108"/>
                <a:gd name="connsiteY2-106" fmla="*/ 752550 h 1276092"/>
                <a:gd name="connsiteX3-107" fmla="*/ 622607 w 1309108"/>
                <a:gd name="connsiteY3-108" fmla="*/ 1272604 h 1276092"/>
                <a:gd name="connsiteX4-109" fmla="*/ 500 w 1309108"/>
                <a:gd name="connsiteY4-110" fmla="*/ 572246 h 1276092"/>
                <a:gd name="connsiteX0-111" fmla="*/ 500 w 1309108"/>
                <a:gd name="connsiteY0-112" fmla="*/ 572246 h 1276092"/>
                <a:gd name="connsiteX1-113" fmla="*/ 622607 w 1309108"/>
                <a:gd name="connsiteY1-114" fmla="*/ 677 h 1276092"/>
                <a:gd name="connsiteX2-115" fmla="*/ 1309108 w 1309108"/>
                <a:gd name="connsiteY2-116" fmla="*/ 752550 h 1276092"/>
                <a:gd name="connsiteX3-117" fmla="*/ 622607 w 1309108"/>
                <a:gd name="connsiteY3-118" fmla="*/ 1272604 h 1276092"/>
                <a:gd name="connsiteX4-119" fmla="*/ 500 w 1309108"/>
                <a:gd name="connsiteY4-120" fmla="*/ 572246 h 1276092"/>
                <a:gd name="connsiteX0-121" fmla="*/ 301 w 1395294"/>
                <a:gd name="connsiteY0-122" fmla="*/ 574437 h 1280975"/>
                <a:gd name="connsiteX1-123" fmla="*/ 622408 w 1395294"/>
                <a:gd name="connsiteY1-124" fmla="*/ 2868 h 1280975"/>
                <a:gd name="connsiteX2-125" fmla="*/ 1395294 w 1395294"/>
                <a:gd name="connsiteY2-126" fmla="*/ 797778 h 1280975"/>
                <a:gd name="connsiteX3-127" fmla="*/ 622408 w 1395294"/>
                <a:gd name="connsiteY3-128" fmla="*/ 1274795 h 1280975"/>
                <a:gd name="connsiteX4-129" fmla="*/ 301 w 1395294"/>
                <a:gd name="connsiteY4-130" fmla="*/ 574437 h 1280975"/>
                <a:gd name="connsiteX0-131" fmla="*/ 402 w 1395395"/>
                <a:gd name="connsiteY0-132" fmla="*/ 572736 h 1279274"/>
                <a:gd name="connsiteX1-133" fmla="*/ 622509 w 1395395"/>
                <a:gd name="connsiteY1-134" fmla="*/ 1167 h 1279274"/>
                <a:gd name="connsiteX2-135" fmla="*/ 1395395 w 1395395"/>
                <a:gd name="connsiteY2-136" fmla="*/ 796077 h 1279274"/>
                <a:gd name="connsiteX3-137" fmla="*/ 622509 w 1395395"/>
                <a:gd name="connsiteY3-138" fmla="*/ 1273094 h 1279274"/>
                <a:gd name="connsiteX4-139" fmla="*/ 402 w 1395395"/>
                <a:gd name="connsiteY4-140" fmla="*/ 572736 h 1279274"/>
                <a:gd name="connsiteX0-141" fmla="*/ 462 w 1395455"/>
                <a:gd name="connsiteY0-142" fmla="*/ 572949 h 1279487"/>
                <a:gd name="connsiteX1-143" fmla="*/ 622569 w 1395455"/>
                <a:gd name="connsiteY1-144" fmla="*/ 1380 h 1279487"/>
                <a:gd name="connsiteX2-145" fmla="*/ 1395455 w 1395455"/>
                <a:gd name="connsiteY2-146" fmla="*/ 796290 h 1279487"/>
                <a:gd name="connsiteX3-147" fmla="*/ 622569 w 1395455"/>
                <a:gd name="connsiteY3-148" fmla="*/ 1273307 h 1279487"/>
                <a:gd name="connsiteX4-149" fmla="*/ 462 w 1395455"/>
                <a:gd name="connsiteY4-150" fmla="*/ 572949 h 127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95455" h="1279487">
                  <a:moveTo>
                    <a:pt x="462" y="572949"/>
                  </a:moveTo>
                  <a:cubicBezTo>
                    <a:pt x="-12417" y="296566"/>
                    <a:pt x="244662" y="30494"/>
                    <a:pt x="622569" y="1380"/>
                  </a:cubicBezTo>
                  <a:cubicBezTo>
                    <a:pt x="1000476" y="-27734"/>
                    <a:pt x="1395455" y="409493"/>
                    <a:pt x="1395455" y="796290"/>
                  </a:cubicBezTo>
                  <a:cubicBezTo>
                    <a:pt x="1395455" y="1183087"/>
                    <a:pt x="855068" y="1310531"/>
                    <a:pt x="622569" y="1273307"/>
                  </a:cubicBezTo>
                  <a:cubicBezTo>
                    <a:pt x="390070" y="1236084"/>
                    <a:pt x="13341" y="849332"/>
                    <a:pt x="462" y="572949"/>
                  </a:cubicBezTo>
                  <a:close/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1131467">
              <a:off x="8718996" y="5074276"/>
              <a:ext cx="798490" cy="373488"/>
            </a:xfrm>
            <a:custGeom>
              <a:avLst/>
              <a:gdLst>
                <a:gd name="connsiteX0" fmla="*/ 0 w 798490"/>
                <a:gd name="connsiteY0" fmla="*/ 373487 h 373487"/>
                <a:gd name="connsiteX1" fmla="*/ 386366 w 798490"/>
                <a:gd name="connsiteY1" fmla="*/ 128789 h 373487"/>
                <a:gd name="connsiteX2" fmla="*/ 798490 w 798490"/>
                <a:gd name="connsiteY2" fmla="*/ 0 h 37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490" h="373487">
                  <a:moveTo>
                    <a:pt x="0" y="373487"/>
                  </a:moveTo>
                  <a:cubicBezTo>
                    <a:pt x="126642" y="282262"/>
                    <a:pt x="253284" y="191037"/>
                    <a:pt x="386366" y="128789"/>
                  </a:cubicBezTo>
                  <a:cubicBezTo>
                    <a:pt x="519448" y="66541"/>
                    <a:pt x="658969" y="33270"/>
                    <a:pt x="798490" y="0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8873544" y="4868214"/>
              <a:ext cx="257577" cy="309093"/>
            </a:xfrm>
            <a:custGeom>
              <a:avLst/>
              <a:gdLst>
                <a:gd name="connsiteX0" fmla="*/ 0 w 257577"/>
                <a:gd name="connsiteY0" fmla="*/ 0 h 309093"/>
                <a:gd name="connsiteX1" fmla="*/ 141667 w 257577"/>
                <a:gd name="connsiteY1" fmla="*/ 128789 h 309093"/>
                <a:gd name="connsiteX2" fmla="*/ 257577 w 257577"/>
                <a:gd name="connsiteY2" fmla="*/ 309093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577" h="309093">
                  <a:moveTo>
                    <a:pt x="0" y="0"/>
                  </a:moveTo>
                  <a:cubicBezTo>
                    <a:pt x="49369" y="38637"/>
                    <a:pt x="98738" y="77274"/>
                    <a:pt x="141667" y="128789"/>
                  </a:cubicBezTo>
                  <a:cubicBezTo>
                    <a:pt x="184596" y="180304"/>
                    <a:pt x="221086" y="244698"/>
                    <a:pt x="257577" y="309093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文本框 49"/>
          <p:cNvSpPr txBox="1">
            <a:spLocks noChangeArrowheads="1"/>
          </p:cNvSpPr>
          <p:nvPr/>
        </p:nvSpPr>
        <p:spPr bwMode="auto">
          <a:xfrm>
            <a:off x="8664299" y="3400388"/>
            <a:ext cx="3399882" cy="16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just">
              <a:buNone/>
            </a:pP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There are no obstacles </a:t>
            </a:r>
          </a:p>
          <a:p>
            <a:pPr lvl="0" algn="just">
              <a:buNone/>
            </a:pP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(e.g., hills or buildings) </a:t>
            </a:r>
          </a:p>
          <a:p>
            <a:pPr lvl="0" algn="just">
              <a:buNone/>
            </a:pP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which </a:t>
            </a:r>
            <a:r>
              <a:rPr lang="en-US" altLang="zh-CN" sz="16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block</a:t>
            </a: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the transmission of the radio wave between the headquarters and the two stores.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776947" y="2549755"/>
            <a:ext cx="254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Unobstructed transmission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8406414" y="2732238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749513" y="3524696"/>
            <a:ext cx="172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2D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-model</a:t>
            </a:r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1386266" y="3572231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49"/>
          <p:cNvSpPr txBox="1">
            <a:spLocks noChangeArrowheads="1"/>
          </p:cNvSpPr>
          <p:nvPr/>
        </p:nvSpPr>
        <p:spPr bwMode="auto">
          <a:xfrm>
            <a:off x="550180" y="4115042"/>
            <a:ext cx="3197631" cy="2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just">
              <a:buNone/>
            </a:pP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Assuming the ground is </a:t>
            </a:r>
            <a:r>
              <a:rPr lang="en-GB" sz="16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flat</a:t>
            </a: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</a:t>
            </a:r>
          </a:p>
          <a:p>
            <a:pPr lvl="0" algn="just">
              <a:buNone/>
            </a:pP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 reality, the surface of the Earth is not flat. </a:t>
            </a:r>
          </a:p>
          <a:p>
            <a:pPr lvl="0" algn="just">
              <a:buNone/>
            </a:pP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If the distances between the headquarters and the two stores are </a:t>
            </a:r>
            <a:r>
              <a:rPr lang="en-GB" sz="16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very long</a:t>
            </a: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we have to consider the curvature of the </a:t>
            </a:r>
            <a:r>
              <a:rPr lang="en-GB" sz="16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Earth’s surface</a:t>
            </a: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en-US" sz="1600" b="1" kern="100" dirty="0">
              <a:effectLst/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58">
            <a:extLst>
              <a:ext uri="{FF2B5EF4-FFF2-40B4-BE49-F238E27FC236}">
                <a16:creationId xmlns:a16="http://schemas.microsoft.com/office/drawing/2014/main" id="{A5C1887C-4B3E-4ACE-8315-183D50E9A1A7}"/>
              </a:ext>
            </a:extLst>
          </p:cNvPr>
          <p:cNvSpPr/>
          <p:nvPr/>
        </p:nvSpPr>
        <p:spPr>
          <a:xfrm>
            <a:off x="1189895" y="1219447"/>
            <a:ext cx="981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5. What assumptions are made in your model in Question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3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?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7CC109A-5D18-430A-84A7-A5589AD3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FC0D972-93FC-4D41-9254-3506FB75B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7414458" y="3344990"/>
            <a:ext cx="2726345" cy="354196"/>
          </a:xfrm>
          <a:custGeom>
            <a:avLst/>
            <a:gdLst>
              <a:gd name="connsiteX0" fmla="*/ 0 w 2368061"/>
              <a:gd name="connsiteY0" fmla="*/ 351693 h 351693"/>
              <a:gd name="connsiteX1" fmla="*/ 890953 w 2368061"/>
              <a:gd name="connsiteY1" fmla="*/ 351693 h 351693"/>
              <a:gd name="connsiteX2" fmla="*/ 890953 w 2368061"/>
              <a:gd name="connsiteY2" fmla="*/ 0 h 351693"/>
              <a:gd name="connsiteX3" fmla="*/ 2368061 w 2368061"/>
              <a:gd name="connsiteY3" fmla="*/ 0 h 351693"/>
              <a:gd name="connsiteX0-1" fmla="*/ 0 w 2560825"/>
              <a:gd name="connsiteY0-2" fmla="*/ 360590 h 360590"/>
              <a:gd name="connsiteX1-3" fmla="*/ 1083717 w 2560825"/>
              <a:gd name="connsiteY1-4" fmla="*/ 351693 h 360590"/>
              <a:gd name="connsiteX2-5" fmla="*/ 1083717 w 2560825"/>
              <a:gd name="connsiteY2-6" fmla="*/ 0 h 360590"/>
              <a:gd name="connsiteX3-7" fmla="*/ 2560825 w 2560825"/>
              <a:gd name="connsiteY3-8" fmla="*/ 0 h 360590"/>
              <a:gd name="connsiteX0-9" fmla="*/ 0 w 2617520"/>
              <a:gd name="connsiteY0-10" fmla="*/ 369487 h 369487"/>
              <a:gd name="connsiteX1-11" fmla="*/ 1140412 w 2617520"/>
              <a:gd name="connsiteY1-12" fmla="*/ 351693 h 369487"/>
              <a:gd name="connsiteX2-13" fmla="*/ 1140412 w 2617520"/>
              <a:gd name="connsiteY2-14" fmla="*/ 0 h 369487"/>
              <a:gd name="connsiteX3-15" fmla="*/ 2617520 w 2617520"/>
              <a:gd name="connsiteY3-16" fmla="*/ 0 h 369487"/>
              <a:gd name="connsiteX0-17" fmla="*/ 0 w 2617520"/>
              <a:gd name="connsiteY0-18" fmla="*/ 351693 h 351693"/>
              <a:gd name="connsiteX1-19" fmla="*/ 1140412 w 2617520"/>
              <a:gd name="connsiteY1-20" fmla="*/ 351693 h 351693"/>
              <a:gd name="connsiteX2-21" fmla="*/ 1140412 w 2617520"/>
              <a:gd name="connsiteY2-22" fmla="*/ 0 h 351693"/>
              <a:gd name="connsiteX3-23" fmla="*/ 2617520 w 2617520"/>
              <a:gd name="connsiteY3-24" fmla="*/ 0 h 3516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17520" h="351693">
                <a:moveTo>
                  <a:pt x="0" y="351693"/>
                </a:moveTo>
                <a:lnTo>
                  <a:pt x="1140412" y="351693"/>
                </a:lnTo>
                <a:lnTo>
                  <a:pt x="1140412" y="0"/>
                </a:lnTo>
                <a:lnTo>
                  <a:pt x="261752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10800000">
            <a:off x="1376610" y="2101053"/>
            <a:ext cx="4033212" cy="391628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36011" y="3326478"/>
            <a:ext cx="3873812" cy="25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construction of the headquarters at the selected location involves assessing whether the location meets the necessary building regulations and environmental considerations. 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38850" y="2495481"/>
            <a:ext cx="2533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Feasibility of construction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569685" y="274948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0" name="直接连接符 29"/>
          <p:cNvCxnSpPr>
            <a:cxnSpLocks/>
          </p:cNvCxnSpPr>
          <p:nvPr/>
        </p:nvCxnSpPr>
        <p:spPr>
          <a:xfrm>
            <a:off x="1606450" y="3252768"/>
            <a:ext cx="2847563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D7EBB9C-E7A2-4841-8390-A57D2996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6C5C795-F3D1-41A8-882B-D5772E5DE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45" name="矩形 58">
            <a:extLst>
              <a:ext uri="{FF2B5EF4-FFF2-40B4-BE49-F238E27FC236}">
                <a16:creationId xmlns:a16="http://schemas.microsoft.com/office/drawing/2014/main" id="{D5D2436D-07B4-456D-9E5A-2433F86DA00D}"/>
              </a:ext>
            </a:extLst>
          </p:cNvPr>
          <p:cNvSpPr/>
          <p:nvPr/>
        </p:nvSpPr>
        <p:spPr>
          <a:xfrm>
            <a:off x="1148826" y="637779"/>
            <a:ext cx="9894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6. Apart from the same and shortest distance from the headquarters to our stores, what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factors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should we consider when finding the optimal location for the headquarters?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2" name="任意多边形 2">
            <a:extLst>
              <a:ext uri="{FF2B5EF4-FFF2-40B4-BE49-F238E27FC236}">
                <a16:creationId xmlns:a16="http://schemas.microsoft.com/office/drawing/2014/main" id="{7E5C0286-D353-4474-82F9-E1A93C49943D}"/>
              </a:ext>
            </a:extLst>
          </p:cNvPr>
          <p:cNvSpPr/>
          <p:nvPr/>
        </p:nvSpPr>
        <p:spPr>
          <a:xfrm rot="10800000">
            <a:off x="6782175" y="2101055"/>
            <a:ext cx="4033214" cy="391628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矩形 9">
            <a:extLst>
              <a:ext uri="{FF2B5EF4-FFF2-40B4-BE49-F238E27FC236}">
                <a16:creationId xmlns:a16="http://schemas.microsoft.com/office/drawing/2014/main" id="{D95AF7F3-028B-41F7-B0B7-190F336FD98A}"/>
              </a:ext>
            </a:extLst>
          </p:cNvPr>
          <p:cNvSpPr/>
          <p:nvPr/>
        </p:nvSpPr>
        <p:spPr>
          <a:xfrm>
            <a:off x="6997738" y="3326478"/>
            <a:ext cx="3703755" cy="222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expenses associated with building the headquarters at the selected location include the costs of land acquisition, construction materials, and </a:t>
            </a:r>
            <a:r>
              <a:rPr lang="en-US" altLang="zh-TW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labour</a:t>
            </a:r>
            <a:r>
              <a:rPr lang="en-US" altLang="zh-TW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etc.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10">
            <a:extLst>
              <a:ext uri="{FF2B5EF4-FFF2-40B4-BE49-F238E27FC236}">
                <a16:creationId xmlns:a16="http://schemas.microsoft.com/office/drawing/2014/main" id="{EB6B4F8D-58A9-4E2F-AC95-DEA16DB270F6}"/>
              </a:ext>
            </a:extLst>
          </p:cNvPr>
          <p:cNvSpPr/>
          <p:nvPr/>
        </p:nvSpPr>
        <p:spPr>
          <a:xfrm>
            <a:off x="7382078" y="2495480"/>
            <a:ext cx="2533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Construction costs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id="{ECB401D6-0398-4F91-AAA0-E7F35516BF4D}"/>
              </a:ext>
            </a:extLst>
          </p:cNvPr>
          <p:cNvSpPr>
            <a:spLocks noEditPoints="1"/>
          </p:cNvSpPr>
          <p:nvPr/>
        </p:nvSpPr>
        <p:spPr bwMode="auto">
          <a:xfrm>
            <a:off x="7094204" y="274591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6" name="直接连接符 29">
            <a:extLst>
              <a:ext uri="{FF2B5EF4-FFF2-40B4-BE49-F238E27FC236}">
                <a16:creationId xmlns:a16="http://schemas.microsoft.com/office/drawing/2014/main" id="{B060BDDC-A194-4370-8519-1B741BACB1FD}"/>
              </a:ext>
            </a:extLst>
          </p:cNvPr>
          <p:cNvCxnSpPr>
            <a:cxnSpLocks/>
          </p:cNvCxnSpPr>
          <p:nvPr/>
        </p:nvCxnSpPr>
        <p:spPr>
          <a:xfrm>
            <a:off x="7068178" y="3252768"/>
            <a:ext cx="2847563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53" grpId="0"/>
      <p:bldP spid="54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9" name="矩形 58">
            <a:extLst>
              <a:ext uri="{FF2B5EF4-FFF2-40B4-BE49-F238E27FC236}">
                <a16:creationId xmlns:a16="http://schemas.microsoft.com/office/drawing/2014/main" id="{7238EC6F-7D5D-4872-8817-286C1AD1BD81}"/>
              </a:ext>
            </a:extLst>
          </p:cNvPr>
          <p:cNvSpPr/>
          <p:nvPr/>
        </p:nvSpPr>
        <p:spPr>
          <a:xfrm>
            <a:off x="909895" y="1313293"/>
            <a:ext cx="103075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Imagine you are the CEO of a company, tasked with finding the perfect locations for your new headquarters and warehouse. This task goes beyond simply picking spots on a map. It involves using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mathematical modelling </a:t>
            </a:r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make informed, strategic decisions that save time and transportation costs.</a:t>
            </a:r>
          </a:p>
          <a:p>
            <a:endParaRPr lang="en-US" altLang="zh-CN" sz="2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Consider the scenario in which your headquarters needs to be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at the same shortest distance</a:t>
            </a:r>
            <a:r>
              <a:rPr lang="en-US" altLang="zh-CN" sz="2000" dirty="0">
                <a:solidFill>
                  <a:schemeClr val="accent4">
                    <a:lumMod val="75000"/>
                  </a:schemeClr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from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two</a:t>
            </a:r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key stores. This is a manageable challenge, but it becomes more complicated when you have to consider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three or more </a:t>
            </a:r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stores. For the warehouse, the challenge is to position it so that it is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equidistant</a:t>
            </a:r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from major roads, </a:t>
            </a:r>
            <a:r>
              <a:rPr lang="en-US" altLang="zh-CN" sz="2000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optimising</a:t>
            </a:r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transportation routes and delivery times.</a:t>
            </a:r>
          </a:p>
          <a:p>
            <a:endParaRPr lang="en-US" altLang="zh-CN" sz="2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 this activity, you will learn to tackle these real-world problems. You will also identify and manage the constraints involved in such decisions. Let’s embark on this quest to find the optimal locations for your company’s headquarters and warehouse!</a:t>
            </a:r>
          </a:p>
          <a:p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1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2610A9-3ADA-4DD7-9324-7B87009D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76" y="1857375"/>
            <a:ext cx="1885950" cy="5000625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4285095" y="269265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800943" y="2719583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0" y="3125113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2" y="1363286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CFCF-9E72-48E4-A856-55B233799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74" y="3819525"/>
            <a:ext cx="2628900" cy="3038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EE42D-C494-48FC-8C5F-0F6542FD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5" y="4152900"/>
            <a:ext cx="3219450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247B6-ABE5-44E3-AEF7-28BAF75DC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73" y="4705350"/>
            <a:ext cx="1457325" cy="2152650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13A3DB0A-3489-49F0-B619-73713426C270}"/>
              </a:ext>
            </a:extLst>
          </p:cNvPr>
          <p:cNvSpPr txBox="1"/>
          <p:nvPr/>
        </p:nvSpPr>
        <p:spPr>
          <a:xfrm>
            <a:off x="800943" y="2190470"/>
            <a:ext cx="373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Activity</a:t>
            </a:r>
            <a:r>
              <a:rPr lang="zh-CN" altLang="en-US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1B</a:t>
            </a:r>
            <a:endParaRPr lang="zh-CN" altLang="en-US" sz="48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7280B013-994D-4C02-8638-324254761A4C}"/>
              </a:ext>
            </a:extLst>
          </p:cNvPr>
          <p:cNvSpPr txBox="1"/>
          <p:nvPr/>
        </p:nvSpPr>
        <p:spPr>
          <a:xfrm>
            <a:off x="59676" y="3350284"/>
            <a:ext cx="5759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find the shortest distance between a warehouse and two stores.</a:t>
            </a:r>
            <a:endParaRPr lang="zh-CN" altLang="en-US" sz="4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2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550750" y="1088122"/>
            <a:ext cx="90904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7.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W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arehouse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a large building for storing and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distributing products to our stores.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Our boss is searching for its </a:t>
            </a:r>
            <a:r>
              <a:rPr lang="en-US" altLang="zh-CN" sz="24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best location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There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are two requirements regarding the selected location:</a:t>
            </a:r>
          </a:p>
          <a:p>
            <a:endParaRPr lang="en-US" altLang="zh-CN" sz="24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</a:t>
            </a:r>
            <a:r>
              <a:rPr lang="en-US" altLang="zh-CN" sz="2400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 To better connect with the rapid transit system,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  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must be located beside the distributor road </a:t>
            </a:r>
            <a:r>
              <a:rPr lang="en-US" altLang="zh-CN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OE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ii. The total distance between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our two stores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  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must be </a:t>
            </a:r>
            <a:r>
              <a:rPr lang="en-US" altLang="zh-CN" sz="2400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minimised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   Nevertheless, the distances of paths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WA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WB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</a:p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    </a:t>
            </a:r>
            <a:r>
              <a:rPr lang="en-US" altLang="zh-CN" sz="24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need not be the same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5152BECB-554B-46BD-A9AB-6B104AC851E0}"/>
              </a:ext>
            </a:extLst>
          </p:cNvPr>
          <p:cNvSpPr/>
          <p:nvPr/>
        </p:nvSpPr>
        <p:spPr>
          <a:xfrm>
            <a:off x="1550750" y="5503017"/>
            <a:ext cx="9090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Explore using the following applet: </a:t>
            </a:r>
            <a:r>
              <a:rPr lang="en-US" altLang="zh-TW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3"/>
              </a:rPr>
              <a:t>https://www.geogebra.org/m/a6b9jb2g</a:t>
            </a:r>
            <a:r>
              <a:rPr lang="en-US" altLang="zh-TW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zh-TW" altLang="en-US" sz="20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矩形 58">
            <a:extLst>
              <a:ext uri="{FF2B5EF4-FFF2-40B4-BE49-F238E27FC236}">
                <a16:creationId xmlns:a16="http://schemas.microsoft.com/office/drawing/2014/main" id="{CB13199C-95A2-4F1C-8CFC-DB7B367BBA33}"/>
              </a:ext>
            </a:extLst>
          </p:cNvPr>
          <p:cNvSpPr/>
          <p:nvPr/>
        </p:nvSpPr>
        <p:spPr>
          <a:xfrm>
            <a:off x="2172928" y="6013437"/>
            <a:ext cx="7846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Based on the requirements, </a:t>
            </a:r>
            <a:r>
              <a:rPr lang="en-US" altLang="zh-CN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WA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+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WB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should be _________________________________.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矩形 58">
            <a:extLst>
              <a:ext uri="{FF2B5EF4-FFF2-40B4-BE49-F238E27FC236}">
                <a16:creationId xmlns:a16="http://schemas.microsoft.com/office/drawing/2014/main" id="{0BAECA7A-4074-466B-8B4A-CB462DBE90B8}"/>
              </a:ext>
            </a:extLst>
          </p:cNvPr>
          <p:cNvSpPr/>
          <p:nvPr/>
        </p:nvSpPr>
        <p:spPr>
          <a:xfrm>
            <a:off x="2549035" y="6332227"/>
            <a:ext cx="441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smallest (or shortest)</a:t>
            </a:r>
            <a:endParaRPr lang="zh-TW" altLang="en-US" sz="2400" b="1" dirty="0">
              <a:solidFill>
                <a:srgbClr val="CC66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B9675-A14D-42F6-9A88-CA2737CE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035" y="571527"/>
            <a:ext cx="7093928" cy="53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369348" y="1274509"/>
            <a:ext cx="9442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8. Describe how to find the location of the warehouse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In the above figure, sketch your steps and mark the </a:t>
            </a:r>
          </a:p>
          <a:p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location of </a:t>
            </a:r>
            <a:r>
              <a:rPr lang="en-US" altLang="zh-TW" sz="2400" b="1" i="1" dirty="0">
                <a:solidFill>
                  <a:srgbClr val="CC66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AB848812-94A0-4B53-B17A-E1963A3F8F06}"/>
              </a:ext>
            </a:extLst>
          </p:cNvPr>
          <p:cNvSpPr/>
          <p:nvPr/>
        </p:nvSpPr>
        <p:spPr>
          <a:xfrm>
            <a:off x="2033494" y="2913447"/>
            <a:ext cx="7845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First, Point</a:t>
            </a:r>
            <a:r>
              <a:rPr lang="zh-TW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</a:t>
            </a:r>
            <a:r>
              <a:rPr lang="en-US" altLang="zh-TW" sz="28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reflected about</a:t>
            </a:r>
            <a:r>
              <a:rPr lang="zh-TW" altLang="en-US" sz="28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OE</a:t>
            </a:r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and the image is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B’</a:t>
            </a:r>
            <a:r>
              <a:rPr lang="en-US" altLang="zh-CN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zh-TW" altLang="en-US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id="{793639CC-C2B1-481C-AE3C-04BE4A8101A1}"/>
              </a:ext>
            </a:extLst>
          </p:cNvPr>
          <p:cNvSpPr/>
          <p:nvPr/>
        </p:nvSpPr>
        <p:spPr>
          <a:xfrm>
            <a:off x="2033493" y="4163830"/>
            <a:ext cx="7845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Second, we draw a </a:t>
            </a:r>
            <a:r>
              <a:rPr lang="en-US" altLang="zh-TW" sz="28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straight line</a:t>
            </a:r>
            <a:r>
              <a:rPr lang="zh-TW" altLang="en-US" sz="28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AB’</a:t>
            </a:r>
            <a:r>
              <a:rPr lang="en-US" altLang="zh-CN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zh-TW" altLang="en-US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7FE9E108-82FE-4C4E-B027-8B62D3E41CE5}"/>
              </a:ext>
            </a:extLst>
          </p:cNvPr>
          <p:cNvSpPr/>
          <p:nvPr/>
        </p:nvSpPr>
        <p:spPr>
          <a:xfrm>
            <a:off x="2033494" y="4983326"/>
            <a:ext cx="7845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Then, the point of </a:t>
            </a:r>
            <a:r>
              <a:rPr lang="en-US" altLang="zh-TW" sz="28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intersection</a:t>
            </a:r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of</a:t>
            </a:r>
            <a:r>
              <a:rPr lang="en-US" altLang="zh-TW" sz="28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OE</a:t>
            </a:r>
            <a:r>
              <a:rPr lang="en-US" altLang="zh-TW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AB’</a:t>
            </a:r>
            <a:r>
              <a:rPr lang="en-US" altLang="zh-TW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the location of the warehouse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r>
              <a:rPr lang="en-US" altLang="zh-TW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TW" altLang="en-US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5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451787" y="1268026"/>
            <a:ext cx="971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9. What are some possible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constraints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when searching for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the location of the warehouse? How can we compromise?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03DDE9-8636-4881-967D-87B17CCD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12063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F6B78-A233-41F9-8D05-0AB7A51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42529F-CF65-4799-9390-81879233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AB848812-94A0-4B53-B17A-E1963A3F8F06}"/>
              </a:ext>
            </a:extLst>
          </p:cNvPr>
          <p:cNvSpPr/>
          <p:nvPr/>
        </p:nvSpPr>
        <p:spPr>
          <a:xfrm>
            <a:off x="1603167" y="2633272"/>
            <a:ext cx="94094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Possible constraints: The </a:t>
            </a:r>
            <a:r>
              <a:rPr lang="en-US" altLang="zh-TW" sz="22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construction costs 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of building the warehouse beside a distributor road </a:t>
            </a:r>
            <a:r>
              <a:rPr lang="en-US" altLang="zh-TW" sz="22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may be very high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 terms of city planning, the area close to a distributor road may be allocated for commercial or residential purposes, rather than industrial purposes.</a:t>
            </a:r>
            <a:endParaRPr lang="zh-TW" altLang="en-US" sz="22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7FE9E108-82FE-4C4E-B027-8B62D3E41CE5}"/>
              </a:ext>
            </a:extLst>
          </p:cNvPr>
          <p:cNvSpPr/>
          <p:nvPr/>
        </p:nvSpPr>
        <p:spPr>
          <a:xfrm>
            <a:off x="1603167" y="4792298"/>
            <a:ext cx="94094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remedy the constraints, we can first identify the optimal location of W. Then, we can search for other feasible locations </a:t>
            </a:r>
            <a:r>
              <a:rPr lang="en-US" altLang="zh-CN" sz="22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as close to the optimal location as possible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zh-TW" altLang="en-US" sz="22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8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2E413-EEDD-4CB4-8C31-33F6F869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9" y="3619500"/>
            <a:ext cx="2895600" cy="3238500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E5D6D-F9B3-4B16-90DC-ACFBE5B3E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4705350"/>
            <a:ext cx="145732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793B0-BB21-4222-BB2C-7EA26BB9B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6" y="4857750"/>
            <a:ext cx="3114675" cy="2000250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F0C9123B-B50F-4AE8-A210-D66E83AA9C16}"/>
              </a:ext>
            </a:extLst>
          </p:cNvPr>
          <p:cNvSpPr txBox="1"/>
          <p:nvPr/>
        </p:nvSpPr>
        <p:spPr>
          <a:xfrm>
            <a:off x="6993371" y="2198571"/>
            <a:ext cx="38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Activity</a:t>
            </a:r>
            <a:r>
              <a:rPr lang="zh-CN" altLang="en-US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2A</a:t>
            </a:r>
            <a:endParaRPr lang="zh-CN" altLang="en-US" sz="48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69E55788-3D9B-40E0-B553-BA62BB9A226D}"/>
              </a:ext>
            </a:extLst>
          </p:cNvPr>
          <p:cNvSpPr txBox="1"/>
          <p:nvPr/>
        </p:nvSpPr>
        <p:spPr>
          <a:xfrm>
            <a:off x="6186890" y="3746414"/>
            <a:ext cx="5759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ensure the same distance from the headquarters to three stores</a:t>
            </a:r>
            <a:endParaRPr lang="zh-CN" altLang="en-US" sz="4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1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940176" y="1859340"/>
            <a:ext cx="8311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1. If there are three different stores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our boss wants to ensure that the distances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between the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each of them </a:t>
            </a:r>
          </a:p>
          <a:p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are the same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</a:t>
            </a: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</a:p>
          <a:p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Write down the mathematical representation of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this requirement.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9" name="矩形 58">
            <a:extLst>
              <a:ext uri="{FF2B5EF4-FFF2-40B4-BE49-F238E27FC236}">
                <a16:creationId xmlns:a16="http://schemas.microsoft.com/office/drawing/2014/main" id="{9E3110C5-3996-45A2-8CF3-A9A5127C50FF}"/>
              </a:ext>
            </a:extLst>
          </p:cNvPr>
          <p:cNvSpPr/>
          <p:nvPr/>
        </p:nvSpPr>
        <p:spPr>
          <a:xfrm>
            <a:off x="2571937" y="4852219"/>
            <a:ext cx="7048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(or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are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equal</a:t>
            </a:r>
            <a:r>
              <a:rPr lang="en-US" altLang="zh-TW" sz="2400" b="1" dirty="0">
                <a:latin typeface="UD Digi Kyokasho NP-B" panose="02020700000000000000" pitchFamily="18" charset="-128"/>
                <a:ea typeface="方正静蕾简体" panose="02000000000000000000" pitchFamily="2" charset="-122"/>
              </a:rPr>
              <a:t>.)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929580" y="492286"/>
            <a:ext cx="8332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2. Which of the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centres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can meet our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boss’s requirement?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Use the following applet to verify your answer.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Link: 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https://www.geogebra.org/m/gm6ayhap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zh-TW" altLang="en-US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72C81-67D8-4592-9E55-4ED93C8A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002" y="2431278"/>
            <a:ext cx="575799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0577C-9888-45C7-BBB1-3051B526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4" y="1542787"/>
            <a:ext cx="10583752" cy="3772426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2AF42-3089-4ACD-A250-DD154BBA4C65}"/>
              </a:ext>
            </a:extLst>
          </p:cNvPr>
          <p:cNvSpPr/>
          <p:nvPr/>
        </p:nvSpPr>
        <p:spPr>
          <a:xfrm>
            <a:off x="5661426" y="2583875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7.18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A907E-2CD8-4A3D-9DD9-AA29DECBB7E4}"/>
              </a:ext>
            </a:extLst>
          </p:cNvPr>
          <p:cNvSpPr/>
          <p:nvPr/>
        </p:nvSpPr>
        <p:spPr>
          <a:xfrm>
            <a:off x="5661425" y="328790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66E07-21CF-430B-912E-CCA07D50E3F3}"/>
              </a:ext>
            </a:extLst>
          </p:cNvPr>
          <p:cNvSpPr/>
          <p:nvPr/>
        </p:nvSpPr>
        <p:spPr>
          <a:xfrm>
            <a:off x="5661425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6.57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DC5705-1501-4B31-A1F9-26B52BFB1404}"/>
              </a:ext>
            </a:extLst>
          </p:cNvPr>
          <p:cNvSpPr/>
          <p:nvPr/>
        </p:nvSpPr>
        <p:spPr>
          <a:xfrm>
            <a:off x="5661426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8.43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36A5DA-CE92-4A67-B7BF-12ABA4740B95}"/>
              </a:ext>
            </a:extLst>
          </p:cNvPr>
          <p:cNvSpPr/>
          <p:nvPr/>
        </p:nvSpPr>
        <p:spPr>
          <a:xfrm>
            <a:off x="1451787" y="3287905"/>
            <a:ext cx="4876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26E4E-AACD-4211-AFCF-B555DA17AE72}"/>
              </a:ext>
            </a:extLst>
          </p:cNvPr>
          <p:cNvSpPr/>
          <p:nvPr/>
        </p:nvSpPr>
        <p:spPr>
          <a:xfrm>
            <a:off x="7682038" y="258387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BA404-95CE-415C-BD9B-B4B38716B5BD}"/>
              </a:ext>
            </a:extLst>
          </p:cNvPr>
          <p:cNvSpPr/>
          <p:nvPr/>
        </p:nvSpPr>
        <p:spPr>
          <a:xfrm>
            <a:off x="7682038" y="3287905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6E3921-5639-4A88-BF87-21A4FF1FBFC8}"/>
              </a:ext>
            </a:extLst>
          </p:cNvPr>
          <p:cNvSpPr/>
          <p:nvPr/>
        </p:nvSpPr>
        <p:spPr>
          <a:xfrm>
            <a:off x="7682038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4.68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6DA2F-D604-4D51-ABC5-416F6BF095BF}"/>
              </a:ext>
            </a:extLst>
          </p:cNvPr>
          <p:cNvSpPr/>
          <p:nvPr/>
        </p:nvSpPr>
        <p:spPr>
          <a:xfrm>
            <a:off x="7682038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.65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84455-C1B6-4D48-A044-C4542FF609B8}"/>
              </a:ext>
            </a:extLst>
          </p:cNvPr>
          <p:cNvSpPr/>
          <p:nvPr/>
        </p:nvSpPr>
        <p:spPr>
          <a:xfrm>
            <a:off x="9832345" y="2585782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5.20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1024A5-B265-4DBF-AA32-DAAC875E1F9A}"/>
              </a:ext>
            </a:extLst>
          </p:cNvPr>
          <p:cNvSpPr/>
          <p:nvPr/>
        </p:nvSpPr>
        <p:spPr>
          <a:xfrm>
            <a:off x="9832346" y="3286920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6EB81-7565-494A-A4C3-9F655A4DE654}"/>
              </a:ext>
            </a:extLst>
          </p:cNvPr>
          <p:cNvSpPr/>
          <p:nvPr/>
        </p:nvSpPr>
        <p:spPr>
          <a:xfrm>
            <a:off x="9832344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5.50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2B2F78-AC94-4D73-8FE9-BD3B571FC7A1}"/>
              </a:ext>
            </a:extLst>
          </p:cNvPr>
          <p:cNvSpPr/>
          <p:nvPr/>
        </p:nvSpPr>
        <p:spPr>
          <a:xfrm>
            <a:off x="9832344" y="469092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5.66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06A83B1-6901-4F9E-A099-28618D42E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5"/>
          <a:stretch/>
        </p:blipFill>
        <p:spPr>
          <a:xfrm>
            <a:off x="4174122" y="3413872"/>
            <a:ext cx="3424640" cy="1289019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791744" y="2060848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931100" y="5276216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7622010" y="5108972"/>
            <a:ext cx="1481072" cy="458948"/>
          </a:xfrm>
          <a:custGeom>
            <a:avLst/>
            <a:gdLst>
              <a:gd name="connsiteX0" fmla="*/ 1094705 w 1094705"/>
              <a:gd name="connsiteY0" fmla="*/ 269687 h 815443"/>
              <a:gd name="connsiteX1" fmla="*/ 862885 w 1094705"/>
              <a:gd name="connsiteY1" fmla="*/ 115141 h 815443"/>
              <a:gd name="connsiteX2" fmla="*/ 746975 w 1094705"/>
              <a:gd name="connsiteY2" fmla="*/ 359839 h 815443"/>
              <a:gd name="connsiteX3" fmla="*/ 914400 w 1094705"/>
              <a:gd name="connsiteY3" fmla="*/ 308324 h 815443"/>
              <a:gd name="connsiteX4" fmla="*/ 927279 w 1094705"/>
              <a:gd name="connsiteY4" fmla="*/ 12110 h 815443"/>
              <a:gd name="connsiteX5" fmla="*/ 373488 w 1094705"/>
              <a:gd name="connsiteY5" fmla="*/ 771963 h 815443"/>
              <a:gd name="connsiteX6" fmla="*/ 0 w 1094705"/>
              <a:gd name="connsiteY6" fmla="*/ 656053 h 815443"/>
              <a:gd name="connsiteX0-1" fmla="*/ 1481072 w 1481072"/>
              <a:gd name="connsiteY0-2" fmla="*/ 553022 h 815443"/>
              <a:gd name="connsiteX1-3" fmla="*/ 862885 w 1481072"/>
              <a:gd name="connsiteY1-4" fmla="*/ 115141 h 815443"/>
              <a:gd name="connsiteX2-5" fmla="*/ 746975 w 1481072"/>
              <a:gd name="connsiteY2-6" fmla="*/ 359839 h 815443"/>
              <a:gd name="connsiteX3-7" fmla="*/ 914400 w 1481072"/>
              <a:gd name="connsiteY3-8" fmla="*/ 308324 h 815443"/>
              <a:gd name="connsiteX4-9" fmla="*/ 927279 w 1481072"/>
              <a:gd name="connsiteY4-10" fmla="*/ 12110 h 815443"/>
              <a:gd name="connsiteX5-11" fmla="*/ 373488 w 1481072"/>
              <a:gd name="connsiteY5-12" fmla="*/ 771963 h 815443"/>
              <a:gd name="connsiteX6-13" fmla="*/ 0 w 1481072"/>
              <a:gd name="connsiteY6-14" fmla="*/ 656053 h 815443"/>
              <a:gd name="connsiteX0-15" fmla="*/ 1481072 w 1481072"/>
              <a:gd name="connsiteY0-16" fmla="*/ 548904 h 811325"/>
              <a:gd name="connsiteX1-17" fmla="*/ 862885 w 1481072"/>
              <a:gd name="connsiteY1-18" fmla="*/ 111023 h 811325"/>
              <a:gd name="connsiteX2-19" fmla="*/ 746975 w 1481072"/>
              <a:gd name="connsiteY2-20" fmla="*/ 355721 h 811325"/>
              <a:gd name="connsiteX3-21" fmla="*/ 1068947 w 1481072"/>
              <a:gd name="connsiteY3-22" fmla="*/ 368600 h 811325"/>
              <a:gd name="connsiteX4-23" fmla="*/ 927279 w 1481072"/>
              <a:gd name="connsiteY4-24" fmla="*/ 7992 h 811325"/>
              <a:gd name="connsiteX5-25" fmla="*/ 373488 w 1481072"/>
              <a:gd name="connsiteY5-26" fmla="*/ 767845 h 811325"/>
              <a:gd name="connsiteX6-27" fmla="*/ 0 w 1481072"/>
              <a:gd name="connsiteY6-28" fmla="*/ 651935 h 811325"/>
              <a:gd name="connsiteX0-29" fmla="*/ 1481072 w 1481072"/>
              <a:gd name="connsiteY0-30" fmla="*/ 549065 h 811486"/>
              <a:gd name="connsiteX1-31" fmla="*/ 862885 w 1481072"/>
              <a:gd name="connsiteY1-32" fmla="*/ 111184 h 811486"/>
              <a:gd name="connsiteX2-33" fmla="*/ 862885 w 1481072"/>
              <a:gd name="connsiteY2-34" fmla="*/ 407397 h 811486"/>
              <a:gd name="connsiteX3-35" fmla="*/ 1068947 w 1481072"/>
              <a:gd name="connsiteY3-36" fmla="*/ 368761 h 811486"/>
              <a:gd name="connsiteX4-37" fmla="*/ 927279 w 1481072"/>
              <a:gd name="connsiteY4-38" fmla="*/ 8153 h 811486"/>
              <a:gd name="connsiteX5-39" fmla="*/ 373488 w 1481072"/>
              <a:gd name="connsiteY5-40" fmla="*/ 768006 h 811486"/>
              <a:gd name="connsiteX6-41" fmla="*/ 0 w 1481072"/>
              <a:gd name="connsiteY6-42" fmla="*/ 652096 h 811486"/>
              <a:gd name="connsiteX0-43" fmla="*/ 1481072 w 1481072"/>
              <a:gd name="connsiteY0-44" fmla="*/ 473324 h 730121"/>
              <a:gd name="connsiteX1-45" fmla="*/ 862885 w 1481072"/>
              <a:gd name="connsiteY1-46" fmla="*/ 35443 h 730121"/>
              <a:gd name="connsiteX2-47" fmla="*/ 862885 w 1481072"/>
              <a:gd name="connsiteY2-48" fmla="*/ 331656 h 730121"/>
              <a:gd name="connsiteX3-49" fmla="*/ 1068947 w 1481072"/>
              <a:gd name="connsiteY3-50" fmla="*/ 293020 h 730121"/>
              <a:gd name="connsiteX4-51" fmla="*/ 695459 w 1481072"/>
              <a:gd name="connsiteY4-52" fmla="*/ 9685 h 730121"/>
              <a:gd name="connsiteX5-53" fmla="*/ 373488 w 1481072"/>
              <a:gd name="connsiteY5-54" fmla="*/ 692265 h 730121"/>
              <a:gd name="connsiteX6-55" fmla="*/ 0 w 1481072"/>
              <a:gd name="connsiteY6-56" fmla="*/ 576355 h 730121"/>
              <a:gd name="connsiteX0-57" fmla="*/ 1481072 w 1481072"/>
              <a:gd name="connsiteY0-58" fmla="*/ 473324 h 730121"/>
              <a:gd name="connsiteX1-59" fmla="*/ 875764 w 1481072"/>
              <a:gd name="connsiteY1-60" fmla="*/ 164232 h 730121"/>
              <a:gd name="connsiteX2-61" fmla="*/ 862885 w 1481072"/>
              <a:gd name="connsiteY2-62" fmla="*/ 331656 h 730121"/>
              <a:gd name="connsiteX3-63" fmla="*/ 1068947 w 1481072"/>
              <a:gd name="connsiteY3-64" fmla="*/ 293020 h 730121"/>
              <a:gd name="connsiteX4-65" fmla="*/ 695459 w 1481072"/>
              <a:gd name="connsiteY4-66" fmla="*/ 9685 h 730121"/>
              <a:gd name="connsiteX5-67" fmla="*/ 373488 w 1481072"/>
              <a:gd name="connsiteY5-68" fmla="*/ 692265 h 730121"/>
              <a:gd name="connsiteX6-69" fmla="*/ 0 w 1481072"/>
              <a:gd name="connsiteY6-70" fmla="*/ 576355 h 730121"/>
              <a:gd name="connsiteX0-71" fmla="*/ 1481072 w 1481072"/>
              <a:gd name="connsiteY0-72" fmla="*/ 473324 h 730121"/>
              <a:gd name="connsiteX1-73" fmla="*/ 875764 w 1481072"/>
              <a:gd name="connsiteY1-74" fmla="*/ 164232 h 730121"/>
              <a:gd name="connsiteX2-75" fmla="*/ 862885 w 1481072"/>
              <a:gd name="connsiteY2-76" fmla="*/ 331656 h 730121"/>
              <a:gd name="connsiteX3-77" fmla="*/ 1068947 w 1481072"/>
              <a:gd name="connsiteY3-78" fmla="*/ 293020 h 730121"/>
              <a:gd name="connsiteX4-79" fmla="*/ 695459 w 1481072"/>
              <a:gd name="connsiteY4-80" fmla="*/ 9685 h 730121"/>
              <a:gd name="connsiteX5-81" fmla="*/ 373488 w 1481072"/>
              <a:gd name="connsiteY5-82" fmla="*/ 692265 h 730121"/>
              <a:gd name="connsiteX6-83" fmla="*/ 0 w 1481072"/>
              <a:gd name="connsiteY6-84" fmla="*/ 576355 h 730121"/>
              <a:gd name="connsiteX0-85" fmla="*/ 1481072 w 1481072"/>
              <a:gd name="connsiteY0-86" fmla="*/ 463654 h 720451"/>
              <a:gd name="connsiteX1-87" fmla="*/ 875764 w 1481072"/>
              <a:gd name="connsiteY1-88" fmla="*/ 154562 h 720451"/>
              <a:gd name="connsiteX2-89" fmla="*/ 862885 w 1481072"/>
              <a:gd name="connsiteY2-90" fmla="*/ 321986 h 720451"/>
              <a:gd name="connsiteX3-91" fmla="*/ 1068947 w 1481072"/>
              <a:gd name="connsiteY3-92" fmla="*/ 283350 h 720451"/>
              <a:gd name="connsiteX4-93" fmla="*/ 695459 w 1481072"/>
              <a:gd name="connsiteY4-94" fmla="*/ 15 h 720451"/>
              <a:gd name="connsiteX5-95" fmla="*/ 373488 w 1481072"/>
              <a:gd name="connsiteY5-96" fmla="*/ 682595 h 720451"/>
              <a:gd name="connsiteX6-97" fmla="*/ 0 w 1481072"/>
              <a:gd name="connsiteY6-98" fmla="*/ 566685 h 720451"/>
              <a:gd name="connsiteX0-99" fmla="*/ 1481072 w 1481072"/>
              <a:gd name="connsiteY0-100" fmla="*/ 412142 h 665201"/>
              <a:gd name="connsiteX1-101" fmla="*/ 875764 w 1481072"/>
              <a:gd name="connsiteY1-102" fmla="*/ 103050 h 665201"/>
              <a:gd name="connsiteX2-103" fmla="*/ 862885 w 1481072"/>
              <a:gd name="connsiteY2-104" fmla="*/ 270474 h 665201"/>
              <a:gd name="connsiteX3-105" fmla="*/ 1068947 w 1481072"/>
              <a:gd name="connsiteY3-106" fmla="*/ 231838 h 665201"/>
              <a:gd name="connsiteX4-107" fmla="*/ 708338 w 1481072"/>
              <a:gd name="connsiteY4-108" fmla="*/ 19 h 665201"/>
              <a:gd name="connsiteX5-109" fmla="*/ 373488 w 1481072"/>
              <a:gd name="connsiteY5-110" fmla="*/ 631083 h 665201"/>
              <a:gd name="connsiteX6-111" fmla="*/ 0 w 1481072"/>
              <a:gd name="connsiteY6-112" fmla="*/ 515173 h 665201"/>
              <a:gd name="connsiteX0-113" fmla="*/ 1481072 w 1481072"/>
              <a:gd name="connsiteY0-114" fmla="*/ 419889 h 672948"/>
              <a:gd name="connsiteX1-115" fmla="*/ 875764 w 1481072"/>
              <a:gd name="connsiteY1-116" fmla="*/ 110797 h 672948"/>
              <a:gd name="connsiteX2-117" fmla="*/ 862885 w 1481072"/>
              <a:gd name="connsiteY2-118" fmla="*/ 278221 h 672948"/>
              <a:gd name="connsiteX3-119" fmla="*/ 1068947 w 1481072"/>
              <a:gd name="connsiteY3-120" fmla="*/ 239585 h 672948"/>
              <a:gd name="connsiteX4-121" fmla="*/ 708338 w 1481072"/>
              <a:gd name="connsiteY4-122" fmla="*/ 7766 h 672948"/>
              <a:gd name="connsiteX5-123" fmla="*/ 373488 w 1481072"/>
              <a:gd name="connsiteY5-124" fmla="*/ 638830 h 672948"/>
              <a:gd name="connsiteX6-125" fmla="*/ 0 w 1481072"/>
              <a:gd name="connsiteY6-126" fmla="*/ 522920 h 672948"/>
              <a:gd name="connsiteX0-127" fmla="*/ 1481072 w 1481072"/>
              <a:gd name="connsiteY0-128" fmla="*/ 421560 h 674619"/>
              <a:gd name="connsiteX1-129" fmla="*/ 875764 w 1481072"/>
              <a:gd name="connsiteY1-130" fmla="*/ 112468 h 674619"/>
              <a:gd name="connsiteX2-131" fmla="*/ 948947 w 1481072"/>
              <a:gd name="connsiteY2-132" fmla="*/ 591864 h 674619"/>
              <a:gd name="connsiteX3-133" fmla="*/ 1068947 w 1481072"/>
              <a:gd name="connsiteY3-134" fmla="*/ 241256 h 674619"/>
              <a:gd name="connsiteX4-135" fmla="*/ 708338 w 1481072"/>
              <a:gd name="connsiteY4-136" fmla="*/ 9437 h 674619"/>
              <a:gd name="connsiteX5-137" fmla="*/ 373488 w 1481072"/>
              <a:gd name="connsiteY5-138" fmla="*/ 640501 h 674619"/>
              <a:gd name="connsiteX6-139" fmla="*/ 0 w 1481072"/>
              <a:gd name="connsiteY6-140" fmla="*/ 524591 h 674619"/>
              <a:gd name="connsiteX0-141" fmla="*/ 1481072 w 1481072"/>
              <a:gd name="connsiteY0-142" fmla="*/ 311304 h 549690"/>
              <a:gd name="connsiteX1-143" fmla="*/ 875764 w 1481072"/>
              <a:gd name="connsiteY1-144" fmla="*/ 2212 h 549690"/>
              <a:gd name="connsiteX2-145" fmla="*/ 948947 w 1481072"/>
              <a:gd name="connsiteY2-146" fmla="*/ 481608 h 549690"/>
              <a:gd name="connsiteX3-147" fmla="*/ 1068947 w 1481072"/>
              <a:gd name="connsiteY3-148" fmla="*/ 131000 h 549690"/>
              <a:gd name="connsiteX4-149" fmla="*/ 708338 w 1481072"/>
              <a:gd name="connsiteY4-150" fmla="*/ 103577 h 549690"/>
              <a:gd name="connsiteX5-151" fmla="*/ 373488 w 1481072"/>
              <a:gd name="connsiteY5-152" fmla="*/ 530245 h 549690"/>
              <a:gd name="connsiteX6-153" fmla="*/ 0 w 1481072"/>
              <a:gd name="connsiteY6-154" fmla="*/ 414335 h 549690"/>
              <a:gd name="connsiteX0-155" fmla="*/ 1481072 w 1481072"/>
              <a:gd name="connsiteY0-156" fmla="*/ 311304 h 549690"/>
              <a:gd name="connsiteX1-157" fmla="*/ 875764 w 1481072"/>
              <a:gd name="connsiteY1-158" fmla="*/ 2212 h 549690"/>
              <a:gd name="connsiteX2-159" fmla="*/ 948947 w 1481072"/>
              <a:gd name="connsiteY2-160" fmla="*/ 481608 h 549690"/>
              <a:gd name="connsiteX3-161" fmla="*/ 1047432 w 1481072"/>
              <a:gd name="connsiteY3-162" fmla="*/ 297743 h 549690"/>
              <a:gd name="connsiteX4-163" fmla="*/ 708338 w 1481072"/>
              <a:gd name="connsiteY4-164" fmla="*/ 103577 h 549690"/>
              <a:gd name="connsiteX5-165" fmla="*/ 373488 w 1481072"/>
              <a:gd name="connsiteY5-166" fmla="*/ 530245 h 549690"/>
              <a:gd name="connsiteX6-167" fmla="*/ 0 w 1481072"/>
              <a:gd name="connsiteY6-168" fmla="*/ 414335 h 549690"/>
              <a:gd name="connsiteX0-169" fmla="*/ 1481072 w 1481072"/>
              <a:gd name="connsiteY0-170" fmla="*/ 310706 h 549092"/>
              <a:gd name="connsiteX1-171" fmla="*/ 875764 w 1481072"/>
              <a:gd name="connsiteY1-172" fmla="*/ 1614 h 549092"/>
              <a:gd name="connsiteX2-173" fmla="*/ 895158 w 1481072"/>
              <a:gd name="connsiteY2-174" fmla="*/ 454116 h 549092"/>
              <a:gd name="connsiteX3-175" fmla="*/ 1047432 w 1481072"/>
              <a:gd name="connsiteY3-176" fmla="*/ 297145 h 549092"/>
              <a:gd name="connsiteX4-177" fmla="*/ 708338 w 1481072"/>
              <a:gd name="connsiteY4-178" fmla="*/ 102979 h 549092"/>
              <a:gd name="connsiteX5-179" fmla="*/ 373488 w 1481072"/>
              <a:gd name="connsiteY5-180" fmla="*/ 529647 h 549092"/>
              <a:gd name="connsiteX6-181" fmla="*/ 0 w 1481072"/>
              <a:gd name="connsiteY6-182" fmla="*/ 413737 h 549092"/>
              <a:gd name="connsiteX0-183" fmla="*/ 1481072 w 1481072"/>
              <a:gd name="connsiteY0-184" fmla="*/ 310706 h 549092"/>
              <a:gd name="connsiteX1-185" fmla="*/ 875764 w 1481072"/>
              <a:gd name="connsiteY1-186" fmla="*/ 1614 h 549092"/>
              <a:gd name="connsiteX2-187" fmla="*/ 895158 w 1481072"/>
              <a:gd name="connsiteY2-188" fmla="*/ 454116 h 549092"/>
              <a:gd name="connsiteX3-189" fmla="*/ 1047432 w 1481072"/>
              <a:gd name="connsiteY3-190" fmla="*/ 297145 h 549092"/>
              <a:gd name="connsiteX4-191" fmla="*/ 708338 w 1481072"/>
              <a:gd name="connsiteY4-192" fmla="*/ 102979 h 549092"/>
              <a:gd name="connsiteX5-193" fmla="*/ 373488 w 1481072"/>
              <a:gd name="connsiteY5-194" fmla="*/ 529647 h 549092"/>
              <a:gd name="connsiteX6-195" fmla="*/ 0 w 1481072"/>
              <a:gd name="connsiteY6-196" fmla="*/ 413737 h 549092"/>
              <a:gd name="connsiteX0-197" fmla="*/ 1481072 w 1481072"/>
              <a:gd name="connsiteY0-198" fmla="*/ 310706 h 539006"/>
              <a:gd name="connsiteX1-199" fmla="*/ 875764 w 1481072"/>
              <a:gd name="connsiteY1-200" fmla="*/ 1614 h 539006"/>
              <a:gd name="connsiteX2-201" fmla="*/ 895158 w 1481072"/>
              <a:gd name="connsiteY2-202" fmla="*/ 454116 h 539006"/>
              <a:gd name="connsiteX3-203" fmla="*/ 1047432 w 1481072"/>
              <a:gd name="connsiteY3-204" fmla="*/ 297145 h 539006"/>
              <a:gd name="connsiteX4-205" fmla="*/ 686823 w 1481072"/>
              <a:gd name="connsiteY4-206" fmla="*/ 248207 h 539006"/>
              <a:gd name="connsiteX5-207" fmla="*/ 373488 w 1481072"/>
              <a:gd name="connsiteY5-208" fmla="*/ 529647 h 539006"/>
              <a:gd name="connsiteX6-209" fmla="*/ 0 w 1481072"/>
              <a:gd name="connsiteY6-210" fmla="*/ 413737 h 539006"/>
              <a:gd name="connsiteX0-211" fmla="*/ 1481072 w 1481072"/>
              <a:gd name="connsiteY0-212" fmla="*/ 230720 h 459020"/>
              <a:gd name="connsiteX1-213" fmla="*/ 999477 w 1481072"/>
              <a:gd name="connsiteY1-214" fmla="*/ 2310 h 459020"/>
              <a:gd name="connsiteX2-215" fmla="*/ 895158 w 1481072"/>
              <a:gd name="connsiteY2-216" fmla="*/ 374130 h 459020"/>
              <a:gd name="connsiteX3-217" fmla="*/ 1047432 w 1481072"/>
              <a:gd name="connsiteY3-218" fmla="*/ 217159 h 459020"/>
              <a:gd name="connsiteX4-219" fmla="*/ 686823 w 1481072"/>
              <a:gd name="connsiteY4-220" fmla="*/ 168221 h 459020"/>
              <a:gd name="connsiteX5-221" fmla="*/ 373488 w 1481072"/>
              <a:gd name="connsiteY5-222" fmla="*/ 449661 h 459020"/>
              <a:gd name="connsiteX6-223" fmla="*/ 0 w 1481072"/>
              <a:gd name="connsiteY6-224" fmla="*/ 333751 h 459020"/>
              <a:gd name="connsiteX0-225" fmla="*/ 1481072 w 1481072"/>
              <a:gd name="connsiteY0-226" fmla="*/ 230768 h 459068"/>
              <a:gd name="connsiteX1-227" fmla="*/ 999477 w 1481072"/>
              <a:gd name="connsiteY1-228" fmla="*/ 2358 h 459068"/>
              <a:gd name="connsiteX2-229" fmla="*/ 895158 w 1481072"/>
              <a:gd name="connsiteY2-230" fmla="*/ 374178 h 459068"/>
              <a:gd name="connsiteX3-231" fmla="*/ 1047432 w 1481072"/>
              <a:gd name="connsiteY3-232" fmla="*/ 217207 h 459068"/>
              <a:gd name="connsiteX4-233" fmla="*/ 686823 w 1481072"/>
              <a:gd name="connsiteY4-234" fmla="*/ 168269 h 459068"/>
              <a:gd name="connsiteX5-235" fmla="*/ 373488 w 1481072"/>
              <a:gd name="connsiteY5-236" fmla="*/ 449709 h 459068"/>
              <a:gd name="connsiteX6-237" fmla="*/ 0 w 1481072"/>
              <a:gd name="connsiteY6-238" fmla="*/ 333799 h 459068"/>
              <a:gd name="connsiteX0-239" fmla="*/ 1481072 w 1481072"/>
              <a:gd name="connsiteY0-240" fmla="*/ 230768 h 459068"/>
              <a:gd name="connsiteX1-241" fmla="*/ 999477 w 1481072"/>
              <a:gd name="connsiteY1-242" fmla="*/ 2358 h 459068"/>
              <a:gd name="connsiteX2-243" fmla="*/ 895158 w 1481072"/>
              <a:gd name="connsiteY2-244" fmla="*/ 374178 h 459068"/>
              <a:gd name="connsiteX3-245" fmla="*/ 1047432 w 1481072"/>
              <a:gd name="connsiteY3-246" fmla="*/ 217207 h 459068"/>
              <a:gd name="connsiteX4-247" fmla="*/ 686823 w 1481072"/>
              <a:gd name="connsiteY4-248" fmla="*/ 168269 h 459068"/>
              <a:gd name="connsiteX5-249" fmla="*/ 373488 w 1481072"/>
              <a:gd name="connsiteY5-250" fmla="*/ 449709 h 459068"/>
              <a:gd name="connsiteX6-251" fmla="*/ 0 w 1481072"/>
              <a:gd name="connsiteY6-252" fmla="*/ 333799 h 459068"/>
              <a:gd name="connsiteX0-253" fmla="*/ 1481072 w 1481072"/>
              <a:gd name="connsiteY0-254" fmla="*/ 230649 h 458949"/>
              <a:gd name="connsiteX1-255" fmla="*/ 999477 w 1481072"/>
              <a:gd name="connsiteY1-256" fmla="*/ 2239 h 458949"/>
              <a:gd name="connsiteX2-257" fmla="*/ 895158 w 1481072"/>
              <a:gd name="connsiteY2-258" fmla="*/ 374059 h 458949"/>
              <a:gd name="connsiteX3-259" fmla="*/ 1047432 w 1481072"/>
              <a:gd name="connsiteY3-260" fmla="*/ 217088 h 458949"/>
              <a:gd name="connsiteX4-261" fmla="*/ 686823 w 1481072"/>
              <a:gd name="connsiteY4-262" fmla="*/ 168150 h 458949"/>
              <a:gd name="connsiteX5-263" fmla="*/ 373488 w 1481072"/>
              <a:gd name="connsiteY5-264" fmla="*/ 449590 h 458949"/>
              <a:gd name="connsiteX6-265" fmla="*/ 0 w 1481072"/>
              <a:gd name="connsiteY6-266" fmla="*/ 333680 h 458949"/>
              <a:gd name="connsiteX0-267" fmla="*/ 1481072 w 1481072"/>
              <a:gd name="connsiteY0-268" fmla="*/ 230541 h 458841"/>
              <a:gd name="connsiteX1-269" fmla="*/ 999477 w 1481072"/>
              <a:gd name="connsiteY1-270" fmla="*/ 2131 h 458841"/>
              <a:gd name="connsiteX2-271" fmla="*/ 895158 w 1481072"/>
              <a:gd name="connsiteY2-272" fmla="*/ 373951 h 458841"/>
              <a:gd name="connsiteX3-273" fmla="*/ 1047432 w 1481072"/>
              <a:gd name="connsiteY3-274" fmla="*/ 216980 h 458841"/>
              <a:gd name="connsiteX4-275" fmla="*/ 686823 w 1481072"/>
              <a:gd name="connsiteY4-276" fmla="*/ 168042 h 458841"/>
              <a:gd name="connsiteX5-277" fmla="*/ 373488 w 1481072"/>
              <a:gd name="connsiteY5-278" fmla="*/ 449482 h 458841"/>
              <a:gd name="connsiteX6-279" fmla="*/ 0 w 1481072"/>
              <a:gd name="connsiteY6-280" fmla="*/ 333572 h 458841"/>
              <a:gd name="connsiteX0-281" fmla="*/ 1481072 w 1481072"/>
              <a:gd name="connsiteY0-282" fmla="*/ 230541 h 458841"/>
              <a:gd name="connsiteX1-283" fmla="*/ 999477 w 1481072"/>
              <a:gd name="connsiteY1-284" fmla="*/ 2131 h 458841"/>
              <a:gd name="connsiteX2-285" fmla="*/ 895158 w 1481072"/>
              <a:gd name="connsiteY2-286" fmla="*/ 373951 h 458841"/>
              <a:gd name="connsiteX3-287" fmla="*/ 1047432 w 1481072"/>
              <a:gd name="connsiteY3-288" fmla="*/ 216980 h 458841"/>
              <a:gd name="connsiteX4-289" fmla="*/ 686823 w 1481072"/>
              <a:gd name="connsiteY4-290" fmla="*/ 168042 h 458841"/>
              <a:gd name="connsiteX5-291" fmla="*/ 373488 w 1481072"/>
              <a:gd name="connsiteY5-292" fmla="*/ 449482 h 458841"/>
              <a:gd name="connsiteX6-293" fmla="*/ 0 w 1481072"/>
              <a:gd name="connsiteY6-294" fmla="*/ 333572 h 458841"/>
              <a:gd name="connsiteX0-295" fmla="*/ 1481072 w 1481072"/>
              <a:gd name="connsiteY0-296" fmla="*/ 230541 h 458841"/>
              <a:gd name="connsiteX1-297" fmla="*/ 999477 w 1481072"/>
              <a:gd name="connsiteY1-298" fmla="*/ 2131 h 458841"/>
              <a:gd name="connsiteX2-299" fmla="*/ 895158 w 1481072"/>
              <a:gd name="connsiteY2-300" fmla="*/ 373951 h 458841"/>
              <a:gd name="connsiteX3-301" fmla="*/ 1047432 w 1481072"/>
              <a:gd name="connsiteY3-302" fmla="*/ 216980 h 458841"/>
              <a:gd name="connsiteX4-303" fmla="*/ 686823 w 1481072"/>
              <a:gd name="connsiteY4-304" fmla="*/ 168042 h 458841"/>
              <a:gd name="connsiteX5-305" fmla="*/ 373488 w 1481072"/>
              <a:gd name="connsiteY5-306" fmla="*/ 449482 h 458841"/>
              <a:gd name="connsiteX6-307" fmla="*/ 0 w 1481072"/>
              <a:gd name="connsiteY6-308" fmla="*/ 333572 h 458841"/>
              <a:gd name="connsiteX0-309" fmla="*/ 1481072 w 1481072"/>
              <a:gd name="connsiteY0-310" fmla="*/ 230648 h 458948"/>
              <a:gd name="connsiteX1-311" fmla="*/ 999477 w 1481072"/>
              <a:gd name="connsiteY1-312" fmla="*/ 2238 h 458948"/>
              <a:gd name="connsiteX2-313" fmla="*/ 895158 w 1481072"/>
              <a:gd name="connsiteY2-314" fmla="*/ 374058 h 458948"/>
              <a:gd name="connsiteX3-315" fmla="*/ 1047432 w 1481072"/>
              <a:gd name="connsiteY3-316" fmla="*/ 217087 h 458948"/>
              <a:gd name="connsiteX4-317" fmla="*/ 686823 w 1481072"/>
              <a:gd name="connsiteY4-318" fmla="*/ 168149 h 458948"/>
              <a:gd name="connsiteX5-319" fmla="*/ 373488 w 1481072"/>
              <a:gd name="connsiteY5-320" fmla="*/ 449589 h 458948"/>
              <a:gd name="connsiteX6-321" fmla="*/ 0 w 1481072"/>
              <a:gd name="connsiteY6-322" fmla="*/ 333679 h 4589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481072" h="458948">
                <a:moveTo>
                  <a:pt x="1481072" y="230648"/>
                </a:moveTo>
                <a:cubicBezTo>
                  <a:pt x="1340350" y="113590"/>
                  <a:pt x="1317661" y="37503"/>
                  <a:pt x="999477" y="2238"/>
                </a:cubicBezTo>
                <a:cubicBezTo>
                  <a:pt x="681293" y="-33027"/>
                  <a:pt x="779589" y="359765"/>
                  <a:pt x="895158" y="374058"/>
                </a:cubicBezTo>
                <a:cubicBezTo>
                  <a:pt x="1010727" y="388351"/>
                  <a:pt x="1076775" y="315950"/>
                  <a:pt x="1047432" y="217087"/>
                </a:cubicBezTo>
                <a:cubicBezTo>
                  <a:pt x="1018089" y="118224"/>
                  <a:pt x="799147" y="129399"/>
                  <a:pt x="686823" y="168149"/>
                </a:cubicBezTo>
                <a:cubicBezTo>
                  <a:pt x="574499" y="206899"/>
                  <a:pt x="487958" y="422001"/>
                  <a:pt x="373488" y="449589"/>
                </a:cubicBezTo>
                <a:cubicBezTo>
                  <a:pt x="259018" y="477177"/>
                  <a:pt x="109470" y="445296"/>
                  <a:pt x="0" y="333679"/>
                </a:cubicBezTo>
              </a:path>
            </a:pathLst>
          </a:custGeom>
          <a:noFill/>
          <a:ln w="158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00896" y="3003306"/>
            <a:ext cx="556974" cy="551420"/>
            <a:chOff x="6992688" y="2732543"/>
            <a:chExt cx="556974" cy="551420"/>
          </a:xfrm>
        </p:grpSpPr>
        <p:sp>
          <p:nvSpPr>
            <p:cNvPr id="10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863620" y="3266997"/>
            <a:ext cx="2588087" cy="746974"/>
          </a:xfrm>
          <a:custGeom>
            <a:avLst/>
            <a:gdLst>
              <a:gd name="connsiteX0" fmla="*/ 0 w 2421228"/>
              <a:gd name="connsiteY0" fmla="*/ 746974 h 746974"/>
              <a:gd name="connsiteX1" fmla="*/ 1519707 w 2421228"/>
              <a:gd name="connsiteY1" fmla="*/ 746974 h 746974"/>
              <a:gd name="connsiteX2" fmla="*/ 1519707 w 2421228"/>
              <a:gd name="connsiteY2" fmla="*/ 0 h 746974"/>
              <a:gd name="connsiteX3" fmla="*/ 2421228 w 2421228"/>
              <a:gd name="connsiteY3" fmla="*/ 0 h 746974"/>
              <a:gd name="connsiteX0-1" fmla="*/ 0 w 2634539"/>
              <a:gd name="connsiteY0-2" fmla="*/ 746974 h 746974"/>
              <a:gd name="connsiteX1-3" fmla="*/ 1519707 w 2634539"/>
              <a:gd name="connsiteY1-4" fmla="*/ 746974 h 746974"/>
              <a:gd name="connsiteX2-5" fmla="*/ 1519707 w 2634539"/>
              <a:gd name="connsiteY2-6" fmla="*/ 0 h 746974"/>
              <a:gd name="connsiteX3-7" fmla="*/ 2634539 w 2634539"/>
              <a:gd name="connsiteY3-8" fmla="*/ 19050 h 74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34539" h="746974">
                <a:moveTo>
                  <a:pt x="0" y="746974"/>
                </a:moveTo>
                <a:lnTo>
                  <a:pt x="1519707" y="746974"/>
                </a:lnTo>
                <a:lnTo>
                  <a:pt x="1519707" y="0"/>
                </a:lnTo>
                <a:lnTo>
                  <a:pt x="2634539" y="1905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76331" y="3419721"/>
            <a:ext cx="556974" cy="551420"/>
            <a:chOff x="6992688" y="2732543"/>
            <a:chExt cx="556974" cy="551420"/>
          </a:xfrm>
        </p:grpSpPr>
        <p:sp>
          <p:nvSpPr>
            <p:cNvPr id="16" name="椭圆 31"/>
            <p:cNvSpPr/>
            <p:nvPr/>
          </p:nvSpPr>
          <p:spPr>
            <a:xfrm>
              <a:off x="6992688" y="2732543"/>
              <a:ext cx="556974" cy="551420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7" name="椭圆 31"/>
            <p:cNvSpPr/>
            <p:nvPr/>
          </p:nvSpPr>
          <p:spPr>
            <a:xfrm>
              <a:off x="7141339" y="2879712"/>
              <a:ext cx="259672" cy="25708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F7E5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9404174" flipH="1">
            <a:off x="9458607" y="4928330"/>
            <a:ext cx="296243" cy="363449"/>
            <a:chOff x="954749" y="2563756"/>
            <a:chExt cx="569585" cy="698801"/>
          </a:xfrm>
          <a:noFill/>
        </p:grpSpPr>
        <p:sp>
          <p:nvSpPr>
            <p:cNvPr id="19" name="任意多边形 18"/>
            <p:cNvSpPr/>
            <p:nvPr/>
          </p:nvSpPr>
          <p:spPr>
            <a:xfrm rot="1141462">
              <a:off x="1155974" y="2563756"/>
              <a:ext cx="368360" cy="248469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10" h="512618">
                  <a:moveTo>
                    <a:pt x="0" y="304800"/>
                  </a:moveTo>
                  <a:lnTo>
                    <a:pt x="27710" y="0"/>
                  </a:lnTo>
                  <a:lnTo>
                    <a:pt x="789710" y="512618"/>
                  </a:lnTo>
                  <a:lnTo>
                    <a:pt x="0" y="304800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0546342">
              <a:off x="954749" y="3052094"/>
              <a:ext cx="424567" cy="210463"/>
            </a:xfrm>
            <a:custGeom>
              <a:avLst/>
              <a:gdLst>
                <a:gd name="connsiteX0" fmla="*/ 0 w 789710"/>
                <a:gd name="connsiteY0" fmla="*/ 304800 h 512618"/>
                <a:gd name="connsiteX1" fmla="*/ 27710 w 789710"/>
                <a:gd name="connsiteY1" fmla="*/ 0 h 512618"/>
                <a:gd name="connsiteX2" fmla="*/ 789710 w 789710"/>
                <a:gd name="connsiteY2" fmla="*/ 512618 h 512618"/>
                <a:gd name="connsiteX3" fmla="*/ 0 w 789710"/>
                <a:gd name="connsiteY3" fmla="*/ 304800 h 512618"/>
                <a:gd name="connsiteX0-1" fmla="*/ 0 w 823169"/>
                <a:gd name="connsiteY0-2" fmla="*/ 304800 h 434208"/>
                <a:gd name="connsiteX1-3" fmla="*/ 27710 w 823169"/>
                <a:gd name="connsiteY1-4" fmla="*/ 0 h 434208"/>
                <a:gd name="connsiteX2-5" fmla="*/ 823169 w 823169"/>
                <a:gd name="connsiteY2-6" fmla="*/ 434208 h 434208"/>
                <a:gd name="connsiteX3-7" fmla="*/ 0 w 823169"/>
                <a:gd name="connsiteY3-8" fmla="*/ 304800 h 434208"/>
                <a:gd name="connsiteX0-9" fmla="*/ 0 w 910209"/>
                <a:gd name="connsiteY0-10" fmla="*/ 359506 h 434208"/>
                <a:gd name="connsiteX1-11" fmla="*/ 114750 w 910209"/>
                <a:gd name="connsiteY1-12" fmla="*/ 0 h 434208"/>
                <a:gd name="connsiteX2-13" fmla="*/ 910209 w 910209"/>
                <a:gd name="connsiteY2-14" fmla="*/ 434208 h 434208"/>
                <a:gd name="connsiteX3-15" fmla="*/ 0 w 910209"/>
                <a:gd name="connsiteY3-16" fmla="*/ 359506 h 434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10209" h="434208">
                  <a:moveTo>
                    <a:pt x="0" y="359506"/>
                  </a:moveTo>
                  <a:lnTo>
                    <a:pt x="114750" y="0"/>
                  </a:lnTo>
                  <a:lnTo>
                    <a:pt x="910209" y="434208"/>
                  </a:lnTo>
                  <a:lnTo>
                    <a:pt x="0" y="359506"/>
                  </a:lnTo>
                  <a:close/>
                </a:path>
              </a:pathLst>
            </a:custGeom>
            <a:grp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68657" y="5277278"/>
            <a:ext cx="724480" cy="800020"/>
            <a:chOff x="8638425" y="4751673"/>
            <a:chExt cx="1040214" cy="1148675"/>
          </a:xfrm>
        </p:grpSpPr>
        <p:sp>
          <p:nvSpPr>
            <p:cNvPr id="22" name="椭圆 16"/>
            <p:cNvSpPr/>
            <p:nvPr/>
          </p:nvSpPr>
          <p:spPr>
            <a:xfrm>
              <a:off x="8638425" y="4751673"/>
              <a:ext cx="1040214" cy="1148675"/>
            </a:xfrm>
            <a:custGeom>
              <a:avLst/>
              <a:gdLst>
                <a:gd name="connsiteX0" fmla="*/ 0 w 1244213"/>
                <a:gd name="connsiteY0" fmla="*/ 700358 h 1400716"/>
                <a:gd name="connsiteX1" fmla="*/ 622107 w 1244213"/>
                <a:gd name="connsiteY1" fmla="*/ 0 h 1400716"/>
                <a:gd name="connsiteX2" fmla="*/ 1244214 w 1244213"/>
                <a:gd name="connsiteY2" fmla="*/ 700358 h 1400716"/>
                <a:gd name="connsiteX3" fmla="*/ 622107 w 1244213"/>
                <a:gd name="connsiteY3" fmla="*/ 1400716 h 1400716"/>
                <a:gd name="connsiteX4" fmla="*/ 0 w 1244213"/>
                <a:gd name="connsiteY4" fmla="*/ 700358 h 1400716"/>
                <a:gd name="connsiteX0-1" fmla="*/ 0 w 1334366"/>
                <a:gd name="connsiteY0-2" fmla="*/ 700726 h 1401560"/>
                <a:gd name="connsiteX1-3" fmla="*/ 622107 w 1334366"/>
                <a:gd name="connsiteY1-4" fmla="*/ 368 h 1401560"/>
                <a:gd name="connsiteX2-5" fmla="*/ 1334366 w 1334366"/>
                <a:gd name="connsiteY2-6" fmla="*/ 777999 h 1401560"/>
                <a:gd name="connsiteX3-7" fmla="*/ 622107 w 1334366"/>
                <a:gd name="connsiteY3-8" fmla="*/ 1401084 h 1401560"/>
                <a:gd name="connsiteX4-9" fmla="*/ 0 w 1334366"/>
                <a:gd name="connsiteY4-10" fmla="*/ 700726 h 1401560"/>
                <a:gd name="connsiteX0-11" fmla="*/ 0 w 1334366"/>
                <a:gd name="connsiteY0-12" fmla="*/ 701494 h 1402328"/>
                <a:gd name="connsiteX1-13" fmla="*/ 622107 w 1334366"/>
                <a:gd name="connsiteY1-14" fmla="*/ 1136 h 1402328"/>
                <a:gd name="connsiteX2-15" fmla="*/ 1334366 w 1334366"/>
                <a:gd name="connsiteY2-16" fmla="*/ 778767 h 1402328"/>
                <a:gd name="connsiteX3-17" fmla="*/ 622107 w 1334366"/>
                <a:gd name="connsiteY3-18" fmla="*/ 1401852 h 1402328"/>
                <a:gd name="connsiteX4-19" fmla="*/ 0 w 1334366"/>
                <a:gd name="connsiteY4-20" fmla="*/ 701494 h 1402328"/>
                <a:gd name="connsiteX0-21" fmla="*/ 49 w 1334415"/>
                <a:gd name="connsiteY0-22" fmla="*/ 624463 h 1325297"/>
                <a:gd name="connsiteX1-23" fmla="*/ 596398 w 1334415"/>
                <a:gd name="connsiteY1-24" fmla="*/ 1378 h 1325297"/>
                <a:gd name="connsiteX2-25" fmla="*/ 1334415 w 1334415"/>
                <a:gd name="connsiteY2-26" fmla="*/ 701736 h 1325297"/>
                <a:gd name="connsiteX3-27" fmla="*/ 622156 w 1334415"/>
                <a:gd name="connsiteY3-28" fmla="*/ 1324821 h 1325297"/>
                <a:gd name="connsiteX4-29" fmla="*/ 49 w 1334415"/>
                <a:gd name="connsiteY4-30" fmla="*/ 624463 h 1325297"/>
                <a:gd name="connsiteX0-31" fmla="*/ 133 w 1334499"/>
                <a:gd name="connsiteY0-32" fmla="*/ 624463 h 1325297"/>
                <a:gd name="connsiteX1-33" fmla="*/ 596482 w 1334499"/>
                <a:gd name="connsiteY1-34" fmla="*/ 1378 h 1325297"/>
                <a:gd name="connsiteX2-35" fmla="*/ 1334499 w 1334499"/>
                <a:gd name="connsiteY2-36" fmla="*/ 701736 h 1325297"/>
                <a:gd name="connsiteX3-37" fmla="*/ 622240 w 1334499"/>
                <a:gd name="connsiteY3-38" fmla="*/ 1324821 h 1325297"/>
                <a:gd name="connsiteX4-39" fmla="*/ 133 w 1334499"/>
                <a:gd name="connsiteY4-40" fmla="*/ 624463 h 1325297"/>
                <a:gd name="connsiteX0-41" fmla="*/ 0 w 1334366"/>
                <a:gd name="connsiteY0-42" fmla="*/ 598809 h 1299643"/>
                <a:gd name="connsiteX1-43" fmla="*/ 622107 w 1334366"/>
                <a:gd name="connsiteY1-44" fmla="*/ 1482 h 1299643"/>
                <a:gd name="connsiteX2-45" fmla="*/ 1334366 w 1334366"/>
                <a:gd name="connsiteY2-46" fmla="*/ 676082 h 1299643"/>
                <a:gd name="connsiteX3-47" fmla="*/ 622107 w 1334366"/>
                <a:gd name="connsiteY3-48" fmla="*/ 1299167 h 1299643"/>
                <a:gd name="connsiteX4-49" fmla="*/ 0 w 1334366"/>
                <a:gd name="connsiteY4-50" fmla="*/ 598809 h 1299643"/>
                <a:gd name="connsiteX0-51" fmla="*/ 294 w 1334660"/>
                <a:gd name="connsiteY0-52" fmla="*/ 598809 h 1299643"/>
                <a:gd name="connsiteX1-53" fmla="*/ 622401 w 1334660"/>
                <a:gd name="connsiteY1-54" fmla="*/ 1482 h 1299643"/>
                <a:gd name="connsiteX2-55" fmla="*/ 1334660 w 1334660"/>
                <a:gd name="connsiteY2-56" fmla="*/ 676082 h 1299643"/>
                <a:gd name="connsiteX3-57" fmla="*/ 622401 w 1334660"/>
                <a:gd name="connsiteY3-58" fmla="*/ 1299167 h 1299643"/>
                <a:gd name="connsiteX4-59" fmla="*/ 294 w 1334660"/>
                <a:gd name="connsiteY4-60" fmla="*/ 598809 h 1299643"/>
                <a:gd name="connsiteX0-61" fmla="*/ 292 w 1308900"/>
                <a:gd name="connsiteY0-62" fmla="*/ 599942 h 1303788"/>
                <a:gd name="connsiteX1-63" fmla="*/ 622399 w 1308900"/>
                <a:gd name="connsiteY1-64" fmla="*/ 2615 h 1303788"/>
                <a:gd name="connsiteX2-65" fmla="*/ 1308900 w 1308900"/>
                <a:gd name="connsiteY2-66" fmla="*/ 780246 h 1303788"/>
                <a:gd name="connsiteX3-67" fmla="*/ 622399 w 1308900"/>
                <a:gd name="connsiteY3-68" fmla="*/ 1300300 h 1303788"/>
                <a:gd name="connsiteX4-69" fmla="*/ 292 w 1308900"/>
                <a:gd name="connsiteY4-70" fmla="*/ 599942 h 1303788"/>
                <a:gd name="connsiteX0-71" fmla="*/ 292 w 1308900"/>
                <a:gd name="connsiteY0-72" fmla="*/ 599942 h 1303788"/>
                <a:gd name="connsiteX1-73" fmla="*/ 622399 w 1308900"/>
                <a:gd name="connsiteY1-74" fmla="*/ 2615 h 1303788"/>
                <a:gd name="connsiteX2-75" fmla="*/ 1308900 w 1308900"/>
                <a:gd name="connsiteY2-76" fmla="*/ 780246 h 1303788"/>
                <a:gd name="connsiteX3-77" fmla="*/ 622399 w 1308900"/>
                <a:gd name="connsiteY3-78" fmla="*/ 1300300 h 1303788"/>
                <a:gd name="connsiteX4-79" fmla="*/ 292 w 1308900"/>
                <a:gd name="connsiteY4-80" fmla="*/ 599942 h 1303788"/>
                <a:gd name="connsiteX0-81" fmla="*/ 0 w 1308608"/>
                <a:gd name="connsiteY0-82" fmla="*/ 573212 h 1277058"/>
                <a:gd name="connsiteX1-83" fmla="*/ 622107 w 1308608"/>
                <a:gd name="connsiteY1-84" fmla="*/ 1643 h 1277058"/>
                <a:gd name="connsiteX2-85" fmla="*/ 1308608 w 1308608"/>
                <a:gd name="connsiteY2-86" fmla="*/ 753516 h 1277058"/>
                <a:gd name="connsiteX3-87" fmla="*/ 622107 w 1308608"/>
                <a:gd name="connsiteY3-88" fmla="*/ 1273570 h 1277058"/>
                <a:gd name="connsiteX4-89" fmla="*/ 0 w 1308608"/>
                <a:gd name="connsiteY4-90" fmla="*/ 573212 h 1277058"/>
                <a:gd name="connsiteX0-91" fmla="*/ 0 w 1308608"/>
                <a:gd name="connsiteY0-92" fmla="*/ 572137 h 1275983"/>
                <a:gd name="connsiteX1-93" fmla="*/ 622107 w 1308608"/>
                <a:gd name="connsiteY1-94" fmla="*/ 568 h 1275983"/>
                <a:gd name="connsiteX2-95" fmla="*/ 1308608 w 1308608"/>
                <a:gd name="connsiteY2-96" fmla="*/ 752441 h 1275983"/>
                <a:gd name="connsiteX3-97" fmla="*/ 622107 w 1308608"/>
                <a:gd name="connsiteY3-98" fmla="*/ 1272495 h 1275983"/>
                <a:gd name="connsiteX4-99" fmla="*/ 0 w 1308608"/>
                <a:gd name="connsiteY4-100" fmla="*/ 572137 h 1275983"/>
                <a:gd name="connsiteX0-101" fmla="*/ 500 w 1309108"/>
                <a:gd name="connsiteY0-102" fmla="*/ 572246 h 1276092"/>
                <a:gd name="connsiteX1-103" fmla="*/ 622607 w 1309108"/>
                <a:gd name="connsiteY1-104" fmla="*/ 677 h 1276092"/>
                <a:gd name="connsiteX2-105" fmla="*/ 1309108 w 1309108"/>
                <a:gd name="connsiteY2-106" fmla="*/ 752550 h 1276092"/>
                <a:gd name="connsiteX3-107" fmla="*/ 622607 w 1309108"/>
                <a:gd name="connsiteY3-108" fmla="*/ 1272604 h 1276092"/>
                <a:gd name="connsiteX4-109" fmla="*/ 500 w 1309108"/>
                <a:gd name="connsiteY4-110" fmla="*/ 572246 h 1276092"/>
                <a:gd name="connsiteX0-111" fmla="*/ 500 w 1309108"/>
                <a:gd name="connsiteY0-112" fmla="*/ 572246 h 1276092"/>
                <a:gd name="connsiteX1-113" fmla="*/ 622607 w 1309108"/>
                <a:gd name="connsiteY1-114" fmla="*/ 677 h 1276092"/>
                <a:gd name="connsiteX2-115" fmla="*/ 1309108 w 1309108"/>
                <a:gd name="connsiteY2-116" fmla="*/ 752550 h 1276092"/>
                <a:gd name="connsiteX3-117" fmla="*/ 622607 w 1309108"/>
                <a:gd name="connsiteY3-118" fmla="*/ 1272604 h 1276092"/>
                <a:gd name="connsiteX4-119" fmla="*/ 500 w 1309108"/>
                <a:gd name="connsiteY4-120" fmla="*/ 572246 h 1276092"/>
                <a:gd name="connsiteX0-121" fmla="*/ 301 w 1395294"/>
                <a:gd name="connsiteY0-122" fmla="*/ 574437 h 1280975"/>
                <a:gd name="connsiteX1-123" fmla="*/ 622408 w 1395294"/>
                <a:gd name="connsiteY1-124" fmla="*/ 2868 h 1280975"/>
                <a:gd name="connsiteX2-125" fmla="*/ 1395294 w 1395294"/>
                <a:gd name="connsiteY2-126" fmla="*/ 797778 h 1280975"/>
                <a:gd name="connsiteX3-127" fmla="*/ 622408 w 1395294"/>
                <a:gd name="connsiteY3-128" fmla="*/ 1274795 h 1280975"/>
                <a:gd name="connsiteX4-129" fmla="*/ 301 w 1395294"/>
                <a:gd name="connsiteY4-130" fmla="*/ 574437 h 1280975"/>
                <a:gd name="connsiteX0-131" fmla="*/ 402 w 1395395"/>
                <a:gd name="connsiteY0-132" fmla="*/ 572736 h 1279274"/>
                <a:gd name="connsiteX1-133" fmla="*/ 622509 w 1395395"/>
                <a:gd name="connsiteY1-134" fmla="*/ 1167 h 1279274"/>
                <a:gd name="connsiteX2-135" fmla="*/ 1395395 w 1395395"/>
                <a:gd name="connsiteY2-136" fmla="*/ 796077 h 1279274"/>
                <a:gd name="connsiteX3-137" fmla="*/ 622509 w 1395395"/>
                <a:gd name="connsiteY3-138" fmla="*/ 1273094 h 1279274"/>
                <a:gd name="connsiteX4-139" fmla="*/ 402 w 1395395"/>
                <a:gd name="connsiteY4-140" fmla="*/ 572736 h 1279274"/>
                <a:gd name="connsiteX0-141" fmla="*/ 462 w 1395455"/>
                <a:gd name="connsiteY0-142" fmla="*/ 572949 h 1279487"/>
                <a:gd name="connsiteX1-143" fmla="*/ 622569 w 1395455"/>
                <a:gd name="connsiteY1-144" fmla="*/ 1380 h 1279487"/>
                <a:gd name="connsiteX2-145" fmla="*/ 1395455 w 1395455"/>
                <a:gd name="connsiteY2-146" fmla="*/ 796290 h 1279487"/>
                <a:gd name="connsiteX3-147" fmla="*/ 622569 w 1395455"/>
                <a:gd name="connsiteY3-148" fmla="*/ 1273307 h 1279487"/>
                <a:gd name="connsiteX4-149" fmla="*/ 462 w 1395455"/>
                <a:gd name="connsiteY4-150" fmla="*/ 572949 h 127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95455" h="1279487">
                  <a:moveTo>
                    <a:pt x="462" y="572949"/>
                  </a:moveTo>
                  <a:cubicBezTo>
                    <a:pt x="-12417" y="296566"/>
                    <a:pt x="244662" y="30494"/>
                    <a:pt x="622569" y="1380"/>
                  </a:cubicBezTo>
                  <a:cubicBezTo>
                    <a:pt x="1000476" y="-27734"/>
                    <a:pt x="1395455" y="409493"/>
                    <a:pt x="1395455" y="796290"/>
                  </a:cubicBezTo>
                  <a:cubicBezTo>
                    <a:pt x="1395455" y="1183087"/>
                    <a:pt x="855068" y="1310531"/>
                    <a:pt x="622569" y="1273307"/>
                  </a:cubicBezTo>
                  <a:cubicBezTo>
                    <a:pt x="390070" y="1236084"/>
                    <a:pt x="13341" y="849332"/>
                    <a:pt x="462" y="572949"/>
                  </a:cubicBezTo>
                  <a:close/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1131467">
              <a:off x="8718996" y="5074276"/>
              <a:ext cx="798490" cy="373488"/>
            </a:xfrm>
            <a:custGeom>
              <a:avLst/>
              <a:gdLst>
                <a:gd name="connsiteX0" fmla="*/ 0 w 798490"/>
                <a:gd name="connsiteY0" fmla="*/ 373487 h 373487"/>
                <a:gd name="connsiteX1" fmla="*/ 386366 w 798490"/>
                <a:gd name="connsiteY1" fmla="*/ 128789 h 373487"/>
                <a:gd name="connsiteX2" fmla="*/ 798490 w 798490"/>
                <a:gd name="connsiteY2" fmla="*/ 0 h 37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490" h="373487">
                  <a:moveTo>
                    <a:pt x="0" y="373487"/>
                  </a:moveTo>
                  <a:cubicBezTo>
                    <a:pt x="126642" y="282262"/>
                    <a:pt x="253284" y="191037"/>
                    <a:pt x="386366" y="128789"/>
                  </a:cubicBezTo>
                  <a:cubicBezTo>
                    <a:pt x="519448" y="66541"/>
                    <a:pt x="658969" y="33270"/>
                    <a:pt x="798490" y="0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8873544" y="4868214"/>
              <a:ext cx="257577" cy="309093"/>
            </a:xfrm>
            <a:custGeom>
              <a:avLst/>
              <a:gdLst>
                <a:gd name="connsiteX0" fmla="*/ 0 w 257577"/>
                <a:gd name="connsiteY0" fmla="*/ 0 h 309093"/>
                <a:gd name="connsiteX1" fmla="*/ 141667 w 257577"/>
                <a:gd name="connsiteY1" fmla="*/ 128789 h 309093"/>
                <a:gd name="connsiteX2" fmla="*/ 257577 w 257577"/>
                <a:gd name="connsiteY2" fmla="*/ 309093 h 30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577" h="309093">
                  <a:moveTo>
                    <a:pt x="0" y="0"/>
                  </a:moveTo>
                  <a:cubicBezTo>
                    <a:pt x="49369" y="38637"/>
                    <a:pt x="98738" y="77274"/>
                    <a:pt x="141667" y="128789"/>
                  </a:cubicBezTo>
                  <a:cubicBezTo>
                    <a:pt x="184596" y="180304"/>
                    <a:pt x="221086" y="244698"/>
                    <a:pt x="257577" y="309093"/>
                  </a:cubicBezTo>
                </a:path>
              </a:pathLst>
            </a:custGeom>
            <a:noFill/>
            <a:ln w="349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文本框 49"/>
          <p:cNvSpPr txBox="1">
            <a:spLocks noChangeArrowheads="1"/>
          </p:cNvSpPr>
          <p:nvPr/>
        </p:nvSpPr>
        <p:spPr bwMode="auto">
          <a:xfrm>
            <a:off x="8664299" y="3400388"/>
            <a:ext cx="3399882" cy="16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just">
              <a:buNone/>
            </a:pP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There are no obstacles </a:t>
            </a:r>
          </a:p>
          <a:p>
            <a:pPr lvl="0" algn="just">
              <a:buNone/>
            </a:pP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(e.g., hills or buildings) </a:t>
            </a:r>
          </a:p>
          <a:p>
            <a:pPr lvl="0" algn="just">
              <a:buNone/>
            </a:pP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which </a:t>
            </a:r>
            <a:r>
              <a:rPr lang="en-US" altLang="zh-CN" sz="16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block</a:t>
            </a:r>
            <a:r>
              <a:rPr lang="en-US" altLang="zh-CN" sz="1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the transmission of the radio wave between the headquarters and the two stores.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776947" y="2549755"/>
            <a:ext cx="254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Unobstructed transmission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8406414" y="2732238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749513" y="3524696"/>
            <a:ext cx="172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2D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-model</a:t>
            </a:r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1386266" y="3572231"/>
            <a:ext cx="370533" cy="358732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7E5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49"/>
          <p:cNvSpPr txBox="1">
            <a:spLocks noChangeArrowheads="1"/>
          </p:cNvSpPr>
          <p:nvPr/>
        </p:nvSpPr>
        <p:spPr bwMode="auto">
          <a:xfrm>
            <a:off x="550180" y="4115042"/>
            <a:ext cx="3197631" cy="2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just">
              <a:buNone/>
            </a:pP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Assuming the ground is </a:t>
            </a:r>
            <a:r>
              <a:rPr lang="en-GB" sz="16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flat</a:t>
            </a: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</a:t>
            </a:r>
          </a:p>
          <a:p>
            <a:pPr lvl="0" algn="just">
              <a:buNone/>
            </a:pP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 reality, the surface of the Earth is not flat. </a:t>
            </a:r>
          </a:p>
          <a:p>
            <a:pPr lvl="0" algn="just">
              <a:buNone/>
            </a:pP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If the distances between the headquarters and the two stores are </a:t>
            </a:r>
            <a:r>
              <a:rPr lang="en-GB" sz="16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very long</a:t>
            </a: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we have to consider the curvature of the </a:t>
            </a:r>
            <a:r>
              <a:rPr lang="en-GB" sz="1600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Earth’s surface</a:t>
            </a:r>
            <a:r>
              <a:rPr lang="en-GB" sz="16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en-US" sz="1600" b="1" kern="100" dirty="0">
              <a:effectLst/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58">
            <a:extLst>
              <a:ext uri="{FF2B5EF4-FFF2-40B4-BE49-F238E27FC236}">
                <a16:creationId xmlns:a16="http://schemas.microsoft.com/office/drawing/2014/main" id="{A5C1887C-4B3E-4ACE-8315-183D50E9A1A7}"/>
              </a:ext>
            </a:extLst>
          </p:cNvPr>
          <p:cNvSpPr/>
          <p:nvPr/>
        </p:nvSpPr>
        <p:spPr>
          <a:xfrm>
            <a:off x="1189895" y="1219447"/>
            <a:ext cx="9812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3. What assumptions are made in your model in Question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3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?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7CC109A-5D18-430A-84A7-A5589AD3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FC0D972-93FC-4D41-9254-3506FB75B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7414458" y="3344990"/>
            <a:ext cx="2726345" cy="354196"/>
          </a:xfrm>
          <a:custGeom>
            <a:avLst/>
            <a:gdLst>
              <a:gd name="connsiteX0" fmla="*/ 0 w 2368061"/>
              <a:gd name="connsiteY0" fmla="*/ 351693 h 351693"/>
              <a:gd name="connsiteX1" fmla="*/ 890953 w 2368061"/>
              <a:gd name="connsiteY1" fmla="*/ 351693 h 351693"/>
              <a:gd name="connsiteX2" fmla="*/ 890953 w 2368061"/>
              <a:gd name="connsiteY2" fmla="*/ 0 h 351693"/>
              <a:gd name="connsiteX3" fmla="*/ 2368061 w 2368061"/>
              <a:gd name="connsiteY3" fmla="*/ 0 h 351693"/>
              <a:gd name="connsiteX0-1" fmla="*/ 0 w 2560825"/>
              <a:gd name="connsiteY0-2" fmla="*/ 360590 h 360590"/>
              <a:gd name="connsiteX1-3" fmla="*/ 1083717 w 2560825"/>
              <a:gd name="connsiteY1-4" fmla="*/ 351693 h 360590"/>
              <a:gd name="connsiteX2-5" fmla="*/ 1083717 w 2560825"/>
              <a:gd name="connsiteY2-6" fmla="*/ 0 h 360590"/>
              <a:gd name="connsiteX3-7" fmla="*/ 2560825 w 2560825"/>
              <a:gd name="connsiteY3-8" fmla="*/ 0 h 360590"/>
              <a:gd name="connsiteX0-9" fmla="*/ 0 w 2617520"/>
              <a:gd name="connsiteY0-10" fmla="*/ 369487 h 369487"/>
              <a:gd name="connsiteX1-11" fmla="*/ 1140412 w 2617520"/>
              <a:gd name="connsiteY1-12" fmla="*/ 351693 h 369487"/>
              <a:gd name="connsiteX2-13" fmla="*/ 1140412 w 2617520"/>
              <a:gd name="connsiteY2-14" fmla="*/ 0 h 369487"/>
              <a:gd name="connsiteX3-15" fmla="*/ 2617520 w 2617520"/>
              <a:gd name="connsiteY3-16" fmla="*/ 0 h 369487"/>
              <a:gd name="connsiteX0-17" fmla="*/ 0 w 2617520"/>
              <a:gd name="connsiteY0-18" fmla="*/ 351693 h 351693"/>
              <a:gd name="connsiteX1-19" fmla="*/ 1140412 w 2617520"/>
              <a:gd name="connsiteY1-20" fmla="*/ 351693 h 351693"/>
              <a:gd name="connsiteX2-21" fmla="*/ 1140412 w 2617520"/>
              <a:gd name="connsiteY2-22" fmla="*/ 0 h 351693"/>
              <a:gd name="connsiteX3-23" fmla="*/ 2617520 w 2617520"/>
              <a:gd name="connsiteY3-24" fmla="*/ 0 h 3516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17520" h="351693">
                <a:moveTo>
                  <a:pt x="0" y="351693"/>
                </a:moveTo>
                <a:lnTo>
                  <a:pt x="1140412" y="351693"/>
                </a:lnTo>
                <a:lnTo>
                  <a:pt x="1140412" y="0"/>
                </a:lnTo>
                <a:lnTo>
                  <a:pt x="261752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26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C4DCF15-8D1E-450D-AD03-3C357573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62" y="2066925"/>
            <a:ext cx="2800350" cy="4791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ED87C9-56BB-4371-BA81-0E93DAA23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98" y="3554360"/>
            <a:ext cx="1898360" cy="3303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B9144D-29EC-49E1-8643-98B2F469E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5" y="4793225"/>
            <a:ext cx="2774795" cy="2064774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82FD85A6-D299-4962-BA6F-86781068AC46}"/>
              </a:ext>
            </a:extLst>
          </p:cNvPr>
          <p:cNvSpPr txBox="1"/>
          <p:nvPr/>
        </p:nvSpPr>
        <p:spPr>
          <a:xfrm>
            <a:off x="7140852" y="2169075"/>
            <a:ext cx="38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Revision</a:t>
            </a:r>
            <a:endParaRPr lang="zh-CN" altLang="en-US" sz="48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6186890" y="3746414"/>
            <a:ext cx="5759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recall prior knowledge required in this series of activities</a:t>
            </a:r>
            <a:endParaRPr lang="zh-CN" altLang="en-US" sz="4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9510C-C716-454A-8E03-D611E5DB2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87" y="2093694"/>
            <a:ext cx="10574226" cy="3791479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497808" y="524034"/>
            <a:ext cx="9049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4. Can the selected location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minimise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the total distance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from our headquarters to the three stores?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You can use the following table to help explain your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answer.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0686BFC-BB80-45CE-BDB6-C3E00FBAFE05}"/>
              </a:ext>
            </a:extLst>
          </p:cNvPr>
          <p:cNvSpPr/>
          <p:nvPr/>
        </p:nvSpPr>
        <p:spPr>
          <a:xfrm>
            <a:off x="3567155" y="3155641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7.18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9F8B3D-0F1C-4843-9331-3986865E40BA}"/>
              </a:ext>
            </a:extLst>
          </p:cNvPr>
          <p:cNvSpPr/>
          <p:nvPr/>
        </p:nvSpPr>
        <p:spPr>
          <a:xfrm>
            <a:off x="3567154" y="385967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9E2AD6-CD6F-4E1B-8AAE-45D9FF14391A}"/>
              </a:ext>
            </a:extLst>
          </p:cNvPr>
          <p:cNvSpPr/>
          <p:nvPr/>
        </p:nvSpPr>
        <p:spPr>
          <a:xfrm>
            <a:off x="3567154" y="456370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6.57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B01ACA-EDC7-46CB-9931-674868EE16C9}"/>
              </a:ext>
            </a:extLst>
          </p:cNvPr>
          <p:cNvSpPr/>
          <p:nvPr/>
        </p:nvSpPr>
        <p:spPr>
          <a:xfrm>
            <a:off x="3567155" y="526773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8.43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B581B8-97FC-42B3-8AB8-5E1C4D5D5238}"/>
              </a:ext>
            </a:extLst>
          </p:cNvPr>
          <p:cNvSpPr/>
          <p:nvPr/>
        </p:nvSpPr>
        <p:spPr>
          <a:xfrm>
            <a:off x="5587767" y="315564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2E3A0B-0E0D-4707-B70C-130F648A382E}"/>
              </a:ext>
            </a:extLst>
          </p:cNvPr>
          <p:cNvSpPr/>
          <p:nvPr/>
        </p:nvSpPr>
        <p:spPr>
          <a:xfrm>
            <a:off x="5587767" y="3859671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81C034-DCCB-40EE-B8CE-6AB31F6B89EE}"/>
              </a:ext>
            </a:extLst>
          </p:cNvPr>
          <p:cNvSpPr/>
          <p:nvPr/>
        </p:nvSpPr>
        <p:spPr>
          <a:xfrm>
            <a:off x="5587767" y="456370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4.68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84F3AB-3FC4-4434-A364-2397C8FD8B24}"/>
              </a:ext>
            </a:extLst>
          </p:cNvPr>
          <p:cNvSpPr/>
          <p:nvPr/>
        </p:nvSpPr>
        <p:spPr>
          <a:xfrm>
            <a:off x="5587767" y="526773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.65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C17782-5487-4112-A94F-E2C38328466C}"/>
              </a:ext>
            </a:extLst>
          </p:cNvPr>
          <p:cNvSpPr/>
          <p:nvPr/>
        </p:nvSpPr>
        <p:spPr>
          <a:xfrm>
            <a:off x="7738074" y="3157548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5.20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D29928-C939-4224-8C0C-78346AC512E6}"/>
              </a:ext>
            </a:extLst>
          </p:cNvPr>
          <p:cNvSpPr/>
          <p:nvPr/>
        </p:nvSpPr>
        <p:spPr>
          <a:xfrm>
            <a:off x="7738075" y="3858686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11F055-A64F-4129-925F-7DBC172F94B6}"/>
              </a:ext>
            </a:extLst>
          </p:cNvPr>
          <p:cNvSpPr/>
          <p:nvPr/>
        </p:nvSpPr>
        <p:spPr>
          <a:xfrm>
            <a:off x="7738073" y="4563701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5.50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A2688-27BC-4CAC-8AC3-12F8884ED205}"/>
              </a:ext>
            </a:extLst>
          </p:cNvPr>
          <p:cNvSpPr/>
          <p:nvPr/>
        </p:nvSpPr>
        <p:spPr>
          <a:xfrm>
            <a:off x="7738073" y="526269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5.66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154488-6652-421E-B052-3065269238CB}"/>
              </a:ext>
            </a:extLst>
          </p:cNvPr>
          <p:cNvSpPr/>
          <p:nvPr/>
        </p:nvSpPr>
        <p:spPr>
          <a:xfrm>
            <a:off x="9784763" y="3155641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16.61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B3761B-8895-4972-A238-7485BDE354CC}"/>
              </a:ext>
            </a:extLst>
          </p:cNvPr>
          <p:cNvSpPr/>
          <p:nvPr/>
        </p:nvSpPr>
        <p:spPr>
          <a:xfrm>
            <a:off x="9784763" y="3858686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17.22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4DF33E-F76B-4C07-A51A-51D014192B0C}"/>
              </a:ext>
            </a:extLst>
          </p:cNvPr>
          <p:cNvSpPr/>
          <p:nvPr/>
        </p:nvSpPr>
        <p:spPr>
          <a:xfrm>
            <a:off x="9784763" y="4561731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5F24AF-51AA-412B-AE0B-80E596108938}"/>
              </a:ext>
            </a:extLst>
          </p:cNvPr>
          <p:cNvSpPr/>
          <p:nvPr/>
        </p:nvSpPr>
        <p:spPr>
          <a:xfrm>
            <a:off x="9784763" y="5267731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4A4907A-209E-4AAA-B889-321B7C62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87" y="766341"/>
            <a:ext cx="10574226" cy="3791479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0686BFC-BB80-45CE-BDB6-C3E00FBAFE05}"/>
              </a:ext>
            </a:extLst>
          </p:cNvPr>
          <p:cNvSpPr/>
          <p:nvPr/>
        </p:nvSpPr>
        <p:spPr>
          <a:xfrm>
            <a:off x="3567155" y="1769299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7.18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9F8B3D-0F1C-4843-9331-3986865E40BA}"/>
              </a:ext>
            </a:extLst>
          </p:cNvPr>
          <p:cNvSpPr/>
          <p:nvPr/>
        </p:nvSpPr>
        <p:spPr>
          <a:xfrm>
            <a:off x="3567154" y="247332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9E2AD6-CD6F-4E1B-8AAE-45D9FF14391A}"/>
              </a:ext>
            </a:extLst>
          </p:cNvPr>
          <p:cNvSpPr/>
          <p:nvPr/>
        </p:nvSpPr>
        <p:spPr>
          <a:xfrm>
            <a:off x="3567154" y="317735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6.57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B01ACA-EDC7-46CB-9931-674868EE16C9}"/>
              </a:ext>
            </a:extLst>
          </p:cNvPr>
          <p:cNvSpPr/>
          <p:nvPr/>
        </p:nvSpPr>
        <p:spPr>
          <a:xfrm>
            <a:off x="3567155" y="388138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8.43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B581B8-97FC-42B3-8AB8-5E1C4D5D5238}"/>
              </a:ext>
            </a:extLst>
          </p:cNvPr>
          <p:cNvSpPr/>
          <p:nvPr/>
        </p:nvSpPr>
        <p:spPr>
          <a:xfrm>
            <a:off x="5587767" y="176929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2E3A0B-0E0D-4707-B70C-130F648A382E}"/>
              </a:ext>
            </a:extLst>
          </p:cNvPr>
          <p:cNvSpPr/>
          <p:nvPr/>
        </p:nvSpPr>
        <p:spPr>
          <a:xfrm>
            <a:off x="5587767" y="2473329"/>
            <a:ext cx="8691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81C034-DCCB-40EE-B8CE-6AB31F6B89EE}"/>
              </a:ext>
            </a:extLst>
          </p:cNvPr>
          <p:cNvSpPr/>
          <p:nvPr/>
        </p:nvSpPr>
        <p:spPr>
          <a:xfrm>
            <a:off x="5587767" y="317735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4.68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84F3AB-3FC4-4434-A364-2397C8FD8B24}"/>
              </a:ext>
            </a:extLst>
          </p:cNvPr>
          <p:cNvSpPr/>
          <p:nvPr/>
        </p:nvSpPr>
        <p:spPr>
          <a:xfrm>
            <a:off x="5587767" y="388138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.65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C17782-5487-4112-A94F-E2C38328466C}"/>
              </a:ext>
            </a:extLst>
          </p:cNvPr>
          <p:cNvSpPr/>
          <p:nvPr/>
        </p:nvSpPr>
        <p:spPr>
          <a:xfrm>
            <a:off x="7738074" y="1771206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5.20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D29928-C939-4224-8C0C-78346AC512E6}"/>
              </a:ext>
            </a:extLst>
          </p:cNvPr>
          <p:cNvSpPr/>
          <p:nvPr/>
        </p:nvSpPr>
        <p:spPr>
          <a:xfrm>
            <a:off x="7738075" y="2472344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11F055-A64F-4129-925F-7DBC172F94B6}"/>
              </a:ext>
            </a:extLst>
          </p:cNvPr>
          <p:cNvSpPr/>
          <p:nvPr/>
        </p:nvSpPr>
        <p:spPr>
          <a:xfrm>
            <a:off x="7738073" y="317735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5.50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A2688-27BC-4CAC-8AC3-12F8884ED205}"/>
              </a:ext>
            </a:extLst>
          </p:cNvPr>
          <p:cNvSpPr/>
          <p:nvPr/>
        </p:nvSpPr>
        <p:spPr>
          <a:xfrm>
            <a:off x="7738073" y="3876353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5.66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154488-6652-421E-B052-3065269238CB}"/>
              </a:ext>
            </a:extLst>
          </p:cNvPr>
          <p:cNvSpPr/>
          <p:nvPr/>
        </p:nvSpPr>
        <p:spPr>
          <a:xfrm>
            <a:off x="9784763" y="1769299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16.61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B3761B-8895-4972-A238-7485BDE354CC}"/>
              </a:ext>
            </a:extLst>
          </p:cNvPr>
          <p:cNvSpPr/>
          <p:nvPr/>
        </p:nvSpPr>
        <p:spPr>
          <a:xfrm>
            <a:off x="9784763" y="2472344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17.22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4DF33E-F76B-4C07-A51A-51D014192B0C}"/>
              </a:ext>
            </a:extLst>
          </p:cNvPr>
          <p:cNvSpPr/>
          <p:nvPr/>
        </p:nvSpPr>
        <p:spPr>
          <a:xfrm>
            <a:off x="9784763" y="3175389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5F24AF-51AA-412B-AE0B-80E596108938}"/>
              </a:ext>
            </a:extLst>
          </p:cNvPr>
          <p:cNvSpPr/>
          <p:nvPr/>
        </p:nvSpPr>
        <p:spPr>
          <a:xfrm>
            <a:off x="9784763" y="3881389"/>
            <a:ext cx="10647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16.74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矩形 58">
            <a:extLst>
              <a:ext uri="{FF2B5EF4-FFF2-40B4-BE49-F238E27FC236}">
                <a16:creationId xmlns:a16="http://schemas.microsoft.com/office/drawing/2014/main" id="{72297300-D33F-46A4-94AA-6C743E1B602F}"/>
              </a:ext>
            </a:extLst>
          </p:cNvPr>
          <p:cNvSpPr/>
          <p:nvPr/>
        </p:nvSpPr>
        <p:spPr>
          <a:xfrm>
            <a:off x="1092996" y="4798558"/>
            <a:ext cx="96520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selected location</a:t>
            </a:r>
            <a:r>
              <a:rPr lang="zh-CN" altLang="en-US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（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</a:t>
            </a:r>
            <a:r>
              <a:rPr lang="en-US" altLang="zh-CN" sz="22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circumcentre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of</a:t>
            </a:r>
            <a:r>
              <a:rPr lang="en-GB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zh-CN" altLang="en-US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）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cannot </a:t>
            </a:r>
            <a:r>
              <a:rPr lang="en-US" altLang="zh-CN" sz="2200" b="1" dirty="0" err="1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minimise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the total distance from</a:t>
            </a:r>
            <a:r>
              <a:rPr lang="zh-CN" altLang="en-US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</a:t>
            </a:r>
            <a:r>
              <a:rPr lang="zh-CN" altLang="en-US" sz="22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B</a:t>
            </a:r>
            <a:r>
              <a:rPr lang="en-US" altLang="zh-TW" sz="22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2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r>
              <a:rPr lang="zh-CN" altLang="en-US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As shown in the above Table, the distance (</a:t>
            </a:r>
            <a:r>
              <a:rPr lang="en-US" altLang="zh-CN" sz="22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circumcentre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: 17.22 km) is </a:t>
            </a:r>
            <a:r>
              <a:rPr lang="en-US" altLang="zh-CN" sz="22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greater 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than the three other locations, including the incentre (16.61 km), centroid (16.75 km) and </a:t>
            </a:r>
            <a:r>
              <a:rPr lang="en-US" altLang="zh-CN" sz="22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orthocentre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(16.74 km) of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.</a:t>
            </a:r>
            <a:endParaRPr lang="zh-TW" altLang="en-US" sz="2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2E413-EEDD-4CB4-8C31-33F6F869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9" y="3619500"/>
            <a:ext cx="2895600" cy="3238500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E5D6D-F9B3-4B16-90DC-ACFBE5B3E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4705350"/>
            <a:ext cx="145732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793B0-BB21-4222-BB2C-7EA26BB9B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6" y="4857750"/>
            <a:ext cx="3114675" cy="2000250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B32E9530-4FDD-4483-A07F-451327B78265}"/>
              </a:ext>
            </a:extLst>
          </p:cNvPr>
          <p:cNvSpPr txBox="1"/>
          <p:nvPr/>
        </p:nvSpPr>
        <p:spPr>
          <a:xfrm>
            <a:off x="6993371" y="2198571"/>
            <a:ext cx="38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Activity</a:t>
            </a:r>
            <a:r>
              <a:rPr lang="zh-CN" altLang="en-US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2B</a:t>
            </a:r>
            <a:endParaRPr lang="zh-CN" altLang="en-US" sz="48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F561A0A5-E8DA-4E28-9D12-245610854F24}"/>
              </a:ext>
            </a:extLst>
          </p:cNvPr>
          <p:cNvSpPr txBox="1"/>
          <p:nvPr/>
        </p:nvSpPr>
        <p:spPr>
          <a:xfrm>
            <a:off x="6186890" y="3746414"/>
            <a:ext cx="5759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ensure that the warehouse is equidistant from three roads</a:t>
            </a:r>
            <a:endParaRPr lang="zh-CN" altLang="en-US" sz="4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6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342628" y="366928"/>
            <a:ext cx="950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5. Between the three stores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B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C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there are three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distributor roads that form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Our boss is searching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for a location to build our warehouse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then construct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paths from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 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each distributor road. </a:t>
            </a:r>
          </a:p>
          <a:p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There are two requirements regarding the selected location:</a:t>
            </a:r>
          </a:p>
          <a:p>
            <a:endParaRPr lang="en-US" altLang="zh-TW" sz="22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</a:t>
            </a:r>
            <a:r>
              <a:rPr lang="en-US" altLang="zh-CN" sz="22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 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must be </a:t>
            </a:r>
            <a:r>
              <a:rPr lang="en-US" altLang="zh-CN" sz="22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equidistant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from each of the three </a:t>
            </a:r>
          </a:p>
          <a:p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    distributor roads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,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BC 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</a:p>
          <a:p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ii. To </a:t>
            </a:r>
            <a:r>
              <a:rPr lang="en-US" altLang="zh-CN" sz="22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minimise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travelling time, the paths from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to </a:t>
            </a:r>
          </a:p>
          <a:p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     each of the three distributor roads must be the </a:t>
            </a:r>
          </a:p>
          <a:p>
            <a:r>
              <a:rPr lang="en-US" altLang="zh-CN" sz="22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     shortest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</a:p>
          <a:p>
            <a:endParaRPr lang="en-US" altLang="zh-CN" sz="22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In the following example, describe the geometrical relationship between road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and path </a:t>
            </a:r>
            <a:r>
              <a:rPr lang="en-US" altLang="zh-TW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C4A8F-2A59-4E43-BA4D-1B678DBB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275" y="5136209"/>
            <a:ext cx="4199450" cy="16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695983" y="1298198"/>
            <a:ext cx="8800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In the following example, describe the geometrical relationship between road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and path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</a:p>
          <a:p>
            <a:endParaRPr lang="en-US" altLang="zh-TW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C4A8F-2A59-4E43-BA4D-1B678DBB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707" y="2618757"/>
            <a:ext cx="4734586" cy="1829055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8BB901AF-8DC1-49F5-A8B8-417AB0A06373}"/>
              </a:ext>
            </a:extLst>
          </p:cNvPr>
          <p:cNvSpPr/>
          <p:nvPr/>
        </p:nvSpPr>
        <p:spPr>
          <a:xfrm>
            <a:off x="2294305" y="5192579"/>
            <a:ext cx="7603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8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AC</a:t>
            </a:r>
            <a:r>
              <a:rPr lang="zh-CN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or</a:t>
            </a:r>
            <a:r>
              <a:rPr lang="zh-CN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8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is </a:t>
            </a:r>
            <a:r>
              <a:rPr lang="en-US" altLang="zh-CN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perpendicular to</a:t>
            </a:r>
            <a:r>
              <a:rPr lang="zh-CN" altLang="en-US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  <a:r>
              <a:rPr lang="en-US" altLang="zh-CN" sz="2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932038" y="637779"/>
            <a:ext cx="9099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6. Which of the </a:t>
            </a:r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centres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can meet our boss’s   </a:t>
            </a:r>
          </a:p>
          <a:p>
            <a:r>
              <a:rPr lang="en-US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requirement? </a:t>
            </a:r>
          </a:p>
          <a:p>
            <a:r>
              <a:rPr lang="en-US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Use the following applet to verify your answer.</a:t>
            </a:r>
            <a:endParaRPr lang="en-US" altLang="zh-CN" sz="24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Link: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https://www.geogebra.org/m/bgpwnvje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AD080-DA73-4C82-B12B-77FC7D19B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421" y="2258953"/>
            <a:ext cx="576801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2F4FA-E207-4926-A38D-9530C5F1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87" y="1542787"/>
            <a:ext cx="10574226" cy="3772426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2AF42-3089-4ACD-A250-DD154BBA4C65}"/>
              </a:ext>
            </a:extLst>
          </p:cNvPr>
          <p:cNvSpPr/>
          <p:nvPr/>
        </p:nvSpPr>
        <p:spPr>
          <a:xfrm>
            <a:off x="5661427" y="258387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2.62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A907E-2CD8-4A3D-9DD9-AA29DECBB7E4}"/>
              </a:ext>
            </a:extLst>
          </p:cNvPr>
          <p:cNvSpPr/>
          <p:nvPr/>
        </p:nvSpPr>
        <p:spPr>
          <a:xfrm>
            <a:off x="5661425" y="328790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2.83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66E07-21CF-430B-912E-CCA07D50E3F3}"/>
              </a:ext>
            </a:extLst>
          </p:cNvPr>
          <p:cNvSpPr/>
          <p:nvPr/>
        </p:nvSpPr>
        <p:spPr>
          <a:xfrm>
            <a:off x="5661425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.53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DC5705-1501-4B31-A1F9-26B52BFB1404}"/>
              </a:ext>
            </a:extLst>
          </p:cNvPr>
          <p:cNvSpPr/>
          <p:nvPr/>
        </p:nvSpPr>
        <p:spPr>
          <a:xfrm>
            <a:off x="5661426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1.94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36A5DA-CE92-4A67-B7BF-12ABA4740B95}"/>
              </a:ext>
            </a:extLst>
          </p:cNvPr>
          <p:cNvSpPr/>
          <p:nvPr/>
        </p:nvSpPr>
        <p:spPr>
          <a:xfrm>
            <a:off x="1451787" y="2583875"/>
            <a:ext cx="4876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26E4E-AACD-4211-AFCF-B555DA17AE72}"/>
              </a:ext>
            </a:extLst>
          </p:cNvPr>
          <p:cNvSpPr/>
          <p:nvPr/>
        </p:nvSpPr>
        <p:spPr>
          <a:xfrm>
            <a:off x="7682038" y="258387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2.62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BA404-95CE-415C-BD9B-B4B38716B5BD}"/>
              </a:ext>
            </a:extLst>
          </p:cNvPr>
          <p:cNvSpPr/>
          <p:nvPr/>
        </p:nvSpPr>
        <p:spPr>
          <a:xfrm>
            <a:off x="7682037" y="328790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4.21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6E3921-5639-4A88-BF87-21A4FF1FBFC8}"/>
              </a:ext>
            </a:extLst>
          </p:cNvPr>
          <p:cNvSpPr/>
          <p:nvPr/>
        </p:nvSpPr>
        <p:spPr>
          <a:xfrm>
            <a:off x="7682038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3.24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6DA2F-D604-4D51-ABC5-416F6BF095BF}"/>
              </a:ext>
            </a:extLst>
          </p:cNvPr>
          <p:cNvSpPr/>
          <p:nvPr/>
        </p:nvSpPr>
        <p:spPr>
          <a:xfrm>
            <a:off x="7682038" y="469596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1.30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84455-C1B6-4D48-A044-C4542FF609B8}"/>
              </a:ext>
            </a:extLst>
          </p:cNvPr>
          <p:cNvSpPr/>
          <p:nvPr/>
        </p:nvSpPr>
        <p:spPr>
          <a:xfrm>
            <a:off x="9832345" y="2585782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2.62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1024A5-B265-4DBF-AA32-DAAC875E1F9A}"/>
              </a:ext>
            </a:extLst>
          </p:cNvPr>
          <p:cNvSpPr/>
          <p:nvPr/>
        </p:nvSpPr>
        <p:spPr>
          <a:xfrm>
            <a:off x="9832346" y="3286920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1.32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6EB81-7565-494A-A4C3-9F655A4DE654}"/>
              </a:ext>
            </a:extLst>
          </p:cNvPr>
          <p:cNvSpPr/>
          <p:nvPr/>
        </p:nvSpPr>
        <p:spPr>
          <a:xfrm>
            <a:off x="9832344" y="3991935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2.27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2B2F78-AC94-4D73-8FE9-BD3B571FC7A1}"/>
              </a:ext>
            </a:extLst>
          </p:cNvPr>
          <p:cNvSpPr/>
          <p:nvPr/>
        </p:nvSpPr>
        <p:spPr>
          <a:xfrm>
            <a:off x="9832344" y="4690929"/>
            <a:ext cx="8691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4.15</a:t>
            </a:r>
            <a:endParaRPr lang="en-US" sz="3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2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2E413-EEDD-4CB4-8C31-33F6F869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9" y="3619500"/>
            <a:ext cx="2895600" cy="3238500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433605" y="267125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949453" y="2698188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E5D6D-F9B3-4B16-90DC-ACFBE5B3E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4705350"/>
            <a:ext cx="145732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793B0-BB21-4222-BB2C-7EA26BB9B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46" y="4857750"/>
            <a:ext cx="3114675" cy="2000250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B32E9530-4FDD-4483-A07F-451327B78265}"/>
              </a:ext>
            </a:extLst>
          </p:cNvPr>
          <p:cNvSpPr txBox="1"/>
          <p:nvPr/>
        </p:nvSpPr>
        <p:spPr>
          <a:xfrm>
            <a:off x="6993371" y="2198571"/>
            <a:ext cx="38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Activity</a:t>
            </a:r>
            <a:r>
              <a:rPr lang="zh-CN" altLang="en-US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2C</a:t>
            </a:r>
            <a:endParaRPr lang="zh-CN" altLang="en-US" sz="48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F561A0A5-E8DA-4E28-9D12-245610854F24}"/>
              </a:ext>
            </a:extLst>
          </p:cNvPr>
          <p:cNvSpPr txBox="1"/>
          <p:nvPr/>
        </p:nvSpPr>
        <p:spPr>
          <a:xfrm>
            <a:off x="6186890" y="3746414"/>
            <a:ext cx="5759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Enrichment Activity</a:t>
            </a:r>
          </a:p>
          <a:p>
            <a:pPr algn="ctr"/>
            <a:r>
              <a:rPr lang="en-US" altLang="zh-CN" sz="32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</a:t>
            </a:r>
            <a:r>
              <a:rPr lang="en-US" altLang="zh-CN" sz="3200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minimise</a:t>
            </a:r>
            <a:r>
              <a:rPr lang="en-US" altLang="zh-CN" sz="32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total distance between the warehouse and the three stores</a:t>
            </a:r>
            <a:endParaRPr lang="zh-CN" altLang="en-US" sz="32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1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946627" y="1988116"/>
            <a:ext cx="10298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7. To better connect with the rapid transit system, an engineer </a:t>
            </a:r>
          </a:p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suggests locating the warehouse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beside a distributor road.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Nevertheless,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total distance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between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our three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stores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must be </a:t>
            </a:r>
            <a:r>
              <a:rPr lang="en-US" altLang="zh-TW" sz="2400" b="1" dirty="0" err="1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minimised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2" name="矩形 58">
            <a:extLst>
              <a:ext uri="{FF2B5EF4-FFF2-40B4-BE49-F238E27FC236}">
                <a16:creationId xmlns:a16="http://schemas.microsoft.com/office/drawing/2014/main" id="{AB147128-A85E-41AE-B57D-0D4DC5AF3D4A}"/>
              </a:ext>
            </a:extLst>
          </p:cNvPr>
          <p:cNvSpPr/>
          <p:nvPr/>
        </p:nvSpPr>
        <p:spPr>
          <a:xfrm>
            <a:off x="684147" y="4226937"/>
            <a:ext cx="10824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Explore using the following applet: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https://www.geogebra.org/m/gxtnz4cu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99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546120" y="601987"/>
            <a:ext cx="9099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Explore using the following applet: </a:t>
            </a:r>
            <a:r>
              <a:rPr lang="en-US" altLang="zh-CN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https://www.geogebra.org/m/gxtnz4cu</a:t>
            </a:r>
            <a:r>
              <a:rPr lang="en-US" altLang="zh-CN" sz="20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3285FE92-A2A2-4704-9CAF-603A7059126E}"/>
              </a:ext>
            </a:extLst>
          </p:cNvPr>
          <p:cNvSpPr/>
          <p:nvPr/>
        </p:nvSpPr>
        <p:spPr>
          <a:xfrm>
            <a:off x="1220530" y="5405023"/>
            <a:ext cx="9807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UD Digi Kyokasho NP-B" panose="02020700000000000000" pitchFamily="18" charset="-128"/>
                <a:ea typeface="方正静蕾简体" panose="02000000000000000000" pitchFamily="2" charset="-122"/>
              </a:rPr>
              <a:t>Sketch and describe how to find the location of the warehouse </a:t>
            </a:r>
            <a:r>
              <a:rPr lang="en-US" altLang="zh-CN" sz="22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2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r>
              <a:rPr lang="en-US" altLang="zh-CN" sz="2200" b="1" dirty="0">
                <a:latin typeface="UD Digi Kyokasho NP-B" panose="02020700000000000000" pitchFamily="18" charset="-128"/>
                <a:ea typeface="方正静蕾简体" panose="02000000000000000000" pitchFamily="2" charset="-122"/>
              </a:rPr>
              <a:t> </a:t>
            </a:r>
            <a:endParaRPr lang="en-US" altLang="zh-CN" sz="2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en-US" altLang="zh-TW" sz="22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Hint: You will need to consider </a:t>
            </a:r>
            <a:r>
              <a:rPr lang="en-US" altLang="zh-TW" sz="2200" b="1" i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three different cases</a:t>
            </a:r>
            <a:r>
              <a:rPr lang="en-US" altLang="zh-TW" sz="22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It may be easier to start with the case in which</a:t>
            </a:r>
            <a:r>
              <a:rPr lang="zh-TW" altLang="en-US" sz="22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GB" sz="22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is a right-angled triangle.</a:t>
            </a:r>
            <a:endParaRPr lang="en-US" altLang="zh-CN" sz="2200" b="1" i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A62B1-19CB-4ED8-9855-1C6DBBBDD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394" y="1135868"/>
            <a:ext cx="5447206" cy="40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491762" y="672369"/>
            <a:ext cx="7163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kern="1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Fill in the blanks with the words provided. </a:t>
            </a:r>
          </a:p>
          <a:p>
            <a:pPr algn="just"/>
            <a:r>
              <a:rPr lang="en-GB" sz="2400" kern="1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They are four special lines in a triangle.</a:t>
            </a:r>
            <a:endParaRPr lang="en-US" sz="2400" kern="100" dirty="0">
              <a:effectLst/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0" name="Freeform 21">
            <a:extLst>
              <a:ext uri="{FF2B5EF4-FFF2-40B4-BE49-F238E27FC236}">
                <a16:creationId xmlns:a16="http://schemas.microsoft.com/office/drawing/2014/main" id="{886008D6-A3D6-4C3D-ACDE-37CBFBFE7743}"/>
              </a:ext>
            </a:extLst>
          </p:cNvPr>
          <p:cNvSpPr/>
          <p:nvPr/>
        </p:nvSpPr>
        <p:spPr bwMode="auto">
          <a:xfrm>
            <a:off x="3960228" y="2492286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85D81687-41C2-4E87-9954-2B0B939DFEF8}"/>
              </a:ext>
            </a:extLst>
          </p:cNvPr>
          <p:cNvSpPr/>
          <p:nvPr/>
        </p:nvSpPr>
        <p:spPr bwMode="auto">
          <a:xfrm>
            <a:off x="3946119" y="3376110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DE48FF12-943F-4A73-9CD5-957398E4D587}"/>
              </a:ext>
            </a:extLst>
          </p:cNvPr>
          <p:cNvSpPr/>
          <p:nvPr/>
        </p:nvSpPr>
        <p:spPr bwMode="auto">
          <a:xfrm>
            <a:off x="4037481" y="4312888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3" name="Freeform 21">
            <a:extLst>
              <a:ext uri="{FF2B5EF4-FFF2-40B4-BE49-F238E27FC236}">
                <a16:creationId xmlns:a16="http://schemas.microsoft.com/office/drawing/2014/main" id="{1C88E8C8-C480-4981-AC9E-B3893CCDEC29}"/>
              </a:ext>
            </a:extLst>
          </p:cNvPr>
          <p:cNvSpPr/>
          <p:nvPr/>
        </p:nvSpPr>
        <p:spPr bwMode="auto">
          <a:xfrm>
            <a:off x="3983761" y="5253259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409FAC6C-C677-4BBC-A0AF-723BB98AD042}"/>
              </a:ext>
            </a:extLst>
          </p:cNvPr>
          <p:cNvSpPr txBox="1"/>
          <p:nvPr/>
        </p:nvSpPr>
        <p:spPr>
          <a:xfrm>
            <a:off x="4932973" y="1920905"/>
            <a:ext cx="4390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Perpendicular bisectors</a:t>
            </a:r>
            <a:endParaRPr lang="zh-CN" altLang="en-US" sz="2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376256F7-5AA6-4342-B047-B2C4280D4DB2}"/>
              </a:ext>
            </a:extLst>
          </p:cNvPr>
          <p:cNvSpPr txBox="1"/>
          <p:nvPr/>
        </p:nvSpPr>
        <p:spPr>
          <a:xfrm>
            <a:off x="4915790" y="2822903"/>
            <a:ext cx="3467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Altitudes</a:t>
            </a:r>
            <a:endParaRPr lang="zh-CN" altLang="en-US" sz="2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8D0D9BD6-4EFA-477B-89D3-144F5AE1E4D8}"/>
              </a:ext>
            </a:extLst>
          </p:cNvPr>
          <p:cNvSpPr txBox="1"/>
          <p:nvPr/>
        </p:nvSpPr>
        <p:spPr>
          <a:xfrm>
            <a:off x="4932973" y="3703569"/>
            <a:ext cx="3467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Medians</a:t>
            </a:r>
            <a:endParaRPr lang="zh-CN" altLang="en-US" sz="2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7" name="文本框 9">
            <a:extLst>
              <a:ext uri="{FF2B5EF4-FFF2-40B4-BE49-F238E27FC236}">
                <a16:creationId xmlns:a16="http://schemas.microsoft.com/office/drawing/2014/main" id="{3F9147DD-25B5-436C-8646-060308DFAAAC}"/>
              </a:ext>
            </a:extLst>
          </p:cNvPr>
          <p:cNvSpPr txBox="1"/>
          <p:nvPr/>
        </p:nvSpPr>
        <p:spPr>
          <a:xfrm>
            <a:off x="4932973" y="4638921"/>
            <a:ext cx="3467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Angle bisectors</a:t>
            </a:r>
            <a:endParaRPr lang="zh-CN" altLang="en-US" sz="2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18" name="组合 70">
            <a:extLst>
              <a:ext uri="{FF2B5EF4-FFF2-40B4-BE49-F238E27FC236}">
                <a16:creationId xmlns:a16="http://schemas.microsoft.com/office/drawing/2014/main" id="{09375D64-8E6D-4825-8D0A-0AAA567FFCB5}"/>
              </a:ext>
            </a:extLst>
          </p:cNvPr>
          <p:cNvGrpSpPr/>
          <p:nvPr/>
        </p:nvGrpSpPr>
        <p:grpSpPr>
          <a:xfrm>
            <a:off x="4141526" y="1903966"/>
            <a:ext cx="620112" cy="542155"/>
            <a:chOff x="4686124" y="2670432"/>
            <a:chExt cx="620528" cy="542518"/>
          </a:xfrm>
        </p:grpSpPr>
        <p:pic>
          <p:nvPicPr>
            <p:cNvPr id="19" name="图片 71">
              <a:extLst>
                <a:ext uri="{FF2B5EF4-FFF2-40B4-BE49-F238E27FC236}">
                  <a16:creationId xmlns:a16="http://schemas.microsoft.com/office/drawing/2014/main" id="{7EA18613-D8F1-4071-A2F1-90CDACC96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0" name="任意多边形 72">
              <a:extLst>
                <a:ext uri="{FF2B5EF4-FFF2-40B4-BE49-F238E27FC236}">
                  <a16:creationId xmlns:a16="http://schemas.microsoft.com/office/drawing/2014/main" id="{EDA58FEF-F9DF-4D3A-9CB2-23890AAE2C6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73">
            <a:extLst>
              <a:ext uri="{FF2B5EF4-FFF2-40B4-BE49-F238E27FC236}">
                <a16:creationId xmlns:a16="http://schemas.microsoft.com/office/drawing/2014/main" id="{3B9EF976-66F0-4211-82F2-D416BB5AB6D8}"/>
              </a:ext>
            </a:extLst>
          </p:cNvPr>
          <p:cNvGrpSpPr/>
          <p:nvPr/>
        </p:nvGrpSpPr>
        <p:grpSpPr>
          <a:xfrm>
            <a:off x="4141526" y="2788805"/>
            <a:ext cx="620112" cy="542155"/>
            <a:chOff x="4686124" y="2670432"/>
            <a:chExt cx="620528" cy="542518"/>
          </a:xfrm>
        </p:grpSpPr>
        <p:pic>
          <p:nvPicPr>
            <p:cNvPr id="22" name="图片 74">
              <a:extLst>
                <a:ext uri="{FF2B5EF4-FFF2-40B4-BE49-F238E27FC236}">
                  <a16:creationId xmlns:a16="http://schemas.microsoft.com/office/drawing/2014/main" id="{B70D07E6-1C97-4734-AF89-F3AE0EE51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3" name="任意多边形 75">
              <a:extLst>
                <a:ext uri="{FF2B5EF4-FFF2-40B4-BE49-F238E27FC236}">
                  <a16:creationId xmlns:a16="http://schemas.microsoft.com/office/drawing/2014/main" id="{2184C18C-EA27-4055-9B95-5E4D50F6F898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76">
            <a:extLst>
              <a:ext uri="{FF2B5EF4-FFF2-40B4-BE49-F238E27FC236}">
                <a16:creationId xmlns:a16="http://schemas.microsoft.com/office/drawing/2014/main" id="{484C4757-A4EA-450C-9E30-B92983CE48F5}"/>
              </a:ext>
            </a:extLst>
          </p:cNvPr>
          <p:cNvGrpSpPr/>
          <p:nvPr/>
        </p:nvGrpSpPr>
        <p:grpSpPr>
          <a:xfrm>
            <a:off x="4151264" y="3684720"/>
            <a:ext cx="620112" cy="542155"/>
            <a:chOff x="4686124" y="2670432"/>
            <a:chExt cx="620528" cy="542518"/>
          </a:xfrm>
        </p:grpSpPr>
        <p:pic>
          <p:nvPicPr>
            <p:cNvPr id="25" name="图片 77">
              <a:extLst>
                <a:ext uri="{FF2B5EF4-FFF2-40B4-BE49-F238E27FC236}">
                  <a16:creationId xmlns:a16="http://schemas.microsoft.com/office/drawing/2014/main" id="{66B2AF60-55DA-47F9-B2E8-9CCC4D6D6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6" name="任意多边形 78">
              <a:extLst>
                <a:ext uri="{FF2B5EF4-FFF2-40B4-BE49-F238E27FC236}">
                  <a16:creationId xmlns:a16="http://schemas.microsoft.com/office/drawing/2014/main" id="{7E05CAD1-7AED-4427-911D-62B21C71E078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79">
            <a:extLst>
              <a:ext uri="{FF2B5EF4-FFF2-40B4-BE49-F238E27FC236}">
                <a16:creationId xmlns:a16="http://schemas.microsoft.com/office/drawing/2014/main" id="{DD73ACB4-5FD9-403C-AC82-290BAD0043BF}"/>
              </a:ext>
            </a:extLst>
          </p:cNvPr>
          <p:cNvGrpSpPr/>
          <p:nvPr/>
        </p:nvGrpSpPr>
        <p:grpSpPr>
          <a:xfrm>
            <a:off x="4151264" y="4610389"/>
            <a:ext cx="620112" cy="542155"/>
            <a:chOff x="4686124" y="2670432"/>
            <a:chExt cx="620528" cy="542518"/>
          </a:xfrm>
        </p:grpSpPr>
        <p:pic>
          <p:nvPicPr>
            <p:cNvPr id="28" name="图片 80">
              <a:extLst>
                <a:ext uri="{FF2B5EF4-FFF2-40B4-BE49-F238E27FC236}">
                  <a16:creationId xmlns:a16="http://schemas.microsoft.com/office/drawing/2014/main" id="{8B80879F-7575-4030-B05A-59CCB8650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9" name="任意多边形 81">
              <a:extLst>
                <a:ext uri="{FF2B5EF4-FFF2-40B4-BE49-F238E27FC236}">
                  <a16:creationId xmlns:a16="http://schemas.microsoft.com/office/drawing/2014/main" id="{488DB98B-8615-48CC-AF30-5BF0AEAC849B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矩形 58">
            <a:extLst>
              <a:ext uri="{FF2B5EF4-FFF2-40B4-BE49-F238E27FC236}">
                <a16:creationId xmlns:a16="http://schemas.microsoft.com/office/drawing/2014/main" id="{FD876F79-40DC-4D24-BA1D-8312DE5470F8}"/>
              </a:ext>
            </a:extLst>
          </p:cNvPr>
          <p:cNvSpPr/>
          <p:nvPr/>
        </p:nvSpPr>
        <p:spPr>
          <a:xfrm>
            <a:off x="1666770" y="5902158"/>
            <a:ext cx="8858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Refer to: 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https://www.geogebra.org/m/btwzyahk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4801198" y="1789067"/>
            <a:ext cx="6359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located at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vertex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formed by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two shorter sides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of the triangle.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A8639846-EB60-43BE-8EFE-0135A686AB1C}"/>
              </a:ext>
            </a:extLst>
          </p:cNvPr>
          <p:cNvGrpSpPr/>
          <p:nvPr/>
        </p:nvGrpSpPr>
        <p:grpSpPr>
          <a:xfrm>
            <a:off x="1760181" y="637779"/>
            <a:ext cx="2703879" cy="1982285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5BE9541-7411-4265-A48E-C2A3D3F1F1FF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802568B4-EBBD-4219-90A4-6BB6930482D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C2D4EA70-5C61-4D3C-A8AC-A72BC7DEF511}"/>
              </a:ext>
            </a:extLst>
          </p:cNvPr>
          <p:cNvSpPr/>
          <p:nvPr/>
        </p:nvSpPr>
        <p:spPr>
          <a:xfrm>
            <a:off x="1731436" y="951812"/>
            <a:ext cx="27613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Case I</a:t>
            </a:r>
            <a:r>
              <a:rPr lang="zh-CN" altLang="en-US" sz="30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：</a:t>
            </a:r>
            <a:endParaRPr lang="en-US" altLang="zh-CN" sz="30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zh-CN" sz="26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Right-angled triangle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40094-BA7B-4FE7-8271-4E6AB692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98" y="2753470"/>
            <a:ext cx="567813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4801198" y="1789067"/>
            <a:ext cx="6359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located at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vertex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formed by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two shorter sides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of the triangle.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64349C-0AEC-4E17-8A39-D4610C4EA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98" y="3215020"/>
            <a:ext cx="5677200" cy="2688107"/>
          </a:xfrm>
          <a:prstGeom prst="rect">
            <a:avLst/>
          </a:prstGeom>
        </p:spPr>
      </p:pic>
      <p:grpSp>
        <p:nvGrpSpPr>
          <p:cNvPr id="15" name="组合 4">
            <a:extLst>
              <a:ext uri="{FF2B5EF4-FFF2-40B4-BE49-F238E27FC236}">
                <a16:creationId xmlns:a16="http://schemas.microsoft.com/office/drawing/2014/main" id="{56DED03F-3EDA-4336-BB25-9D445E7FA039}"/>
              </a:ext>
            </a:extLst>
          </p:cNvPr>
          <p:cNvGrpSpPr/>
          <p:nvPr/>
        </p:nvGrpSpPr>
        <p:grpSpPr>
          <a:xfrm>
            <a:off x="1760181" y="637779"/>
            <a:ext cx="2703879" cy="1982285"/>
            <a:chOff x="5610999" y="2123266"/>
            <a:chExt cx="5013020" cy="3268381"/>
          </a:xfrm>
        </p:grpSpPr>
        <p:sp>
          <p:nvSpPr>
            <p:cNvPr id="16" name="任意多边形 5">
              <a:extLst>
                <a:ext uri="{FF2B5EF4-FFF2-40B4-BE49-F238E27FC236}">
                  <a16:creationId xmlns:a16="http://schemas.microsoft.com/office/drawing/2014/main" id="{7275679C-64CB-4472-A058-CCB4053C712B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7" name="任意多边形 6">
              <a:extLst>
                <a:ext uri="{FF2B5EF4-FFF2-40B4-BE49-F238E27FC236}">
                  <a16:creationId xmlns:a16="http://schemas.microsoft.com/office/drawing/2014/main" id="{7A66D3AD-938D-48AE-98F3-FBF9964B799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58">
            <a:extLst>
              <a:ext uri="{FF2B5EF4-FFF2-40B4-BE49-F238E27FC236}">
                <a16:creationId xmlns:a16="http://schemas.microsoft.com/office/drawing/2014/main" id="{5F29D082-175D-427E-9692-0F5B3A68D1F1}"/>
              </a:ext>
            </a:extLst>
          </p:cNvPr>
          <p:cNvSpPr/>
          <p:nvPr/>
        </p:nvSpPr>
        <p:spPr>
          <a:xfrm>
            <a:off x="1731436" y="951812"/>
            <a:ext cx="27613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Case II</a:t>
            </a:r>
            <a:r>
              <a:rPr lang="zh-CN" altLang="en-US" sz="30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：</a:t>
            </a:r>
            <a:endParaRPr lang="en-US" altLang="zh-CN" sz="30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zh-CN" sz="26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Obtuse triangle</a:t>
            </a:r>
          </a:p>
        </p:txBody>
      </p:sp>
    </p:spTree>
    <p:extLst>
      <p:ext uri="{BB962C8B-B14F-4D97-AF65-F5344CB8AC3E}">
        <p14:creationId xmlns:p14="http://schemas.microsoft.com/office/powerpoint/2010/main" val="23989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4801198" y="1419735"/>
            <a:ext cx="6767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located at the foot of a perpendicular on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shortest side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(from its corresponding vertex) of the triangle.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A8639846-EB60-43BE-8EFE-0135A686AB1C}"/>
              </a:ext>
            </a:extLst>
          </p:cNvPr>
          <p:cNvGrpSpPr/>
          <p:nvPr/>
        </p:nvGrpSpPr>
        <p:grpSpPr>
          <a:xfrm>
            <a:off x="1760181" y="637779"/>
            <a:ext cx="2703879" cy="1982285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5BE9541-7411-4265-A48E-C2A3D3F1F1FF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802568B4-EBBD-4219-90A4-6BB6930482D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F7132C-9522-4574-87FD-DC8B80A28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98" y="2876825"/>
            <a:ext cx="4576714" cy="3702128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F931F042-2B36-46AE-8784-4CB71A86F795}"/>
              </a:ext>
            </a:extLst>
          </p:cNvPr>
          <p:cNvSpPr/>
          <p:nvPr/>
        </p:nvSpPr>
        <p:spPr>
          <a:xfrm>
            <a:off x="1731436" y="1151867"/>
            <a:ext cx="2761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Case III</a:t>
            </a:r>
            <a:r>
              <a:rPr lang="zh-CN" altLang="en-US" sz="30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：</a:t>
            </a:r>
            <a:endParaRPr lang="en-US" altLang="zh-CN" sz="30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zh-CN" sz="26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Acute triangle</a:t>
            </a:r>
          </a:p>
        </p:txBody>
      </p:sp>
    </p:spTree>
    <p:extLst>
      <p:ext uri="{BB962C8B-B14F-4D97-AF65-F5344CB8AC3E}">
        <p14:creationId xmlns:p14="http://schemas.microsoft.com/office/powerpoint/2010/main" val="26165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C4DCF15-8D1E-450D-AD03-3C357573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62" y="2066925"/>
            <a:ext cx="2800350" cy="4791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ED87C9-56BB-4371-BA81-0E93DAA23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98" y="3554360"/>
            <a:ext cx="1898360" cy="33036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B9144D-29EC-49E1-8643-98B2F469E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5" y="4793225"/>
            <a:ext cx="2774795" cy="2064774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10754292" y="2630790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6309104" y="2698188"/>
            <a:ext cx="4402365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7">
            <a:extLst>
              <a:ext uri="{FF2B5EF4-FFF2-40B4-BE49-F238E27FC236}">
                <a16:creationId xmlns:a16="http://schemas.microsoft.com/office/drawing/2014/main" id="{D2245E28-5F1B-4E0D-9138-B4D32426B683}"/>
              </a:ext>
            </a:extLst>
          </p:cNvPr>
          <p:cNvSpPr txBox="1"/>
          <p:nvPr/>
        </p:nvSpPr>
        <p:spPr>
          <a:xfrm>
            <a:off x="6126153" y="3723449"/>
            <a:ext cx="5319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use information technology in modelling</a:t>
            </a:r>
            <a:endParaRPr lang="zh-CN" altLang="en-US" sz="4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3" y="3723449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21" y="1862280"/>
            <a:ext cx="629138" cy="612582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D9136709-9335-460B-9AFF-6165739BCF68}"/>
              </a:ext>
            </a:extLst>
          </p:cNvPr>
          <p:cNvSpPr txBox="1"/>
          <p:nvPr/>
        </p:nvSpPr>
        <p:spPr>
          <a:xfrm>
            <a:off x="6708094" y="2205650"/>
            <a:ext cx="38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Activity 3</a:t>
            </a:r>
            <a:endParaRPr lang="zh-CN" altLang="en-US" sz="48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2345453" y="954873"/>
            <a:ext cx="7501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1. We can use GeoGebra to create a virtual model. It will be useful for presenting our modelling outcomes, such as the following.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38A7A-314F-4C67-B2CE-D0A9B21D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1" y="2273595"/>
            <a:ext cx="9983593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917659" y="5081790"/>
            <a:ext cx="8356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If we build our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at the </a:t>
            </a:r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circumcentre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then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 = QB = QC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 But we found that when </a:t>
            </a:r>
            <a:r>
              <a:rPr lang="en-GB" altLang="zh-HK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altLang="zh-HK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HK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is an obtuse triangle,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zh-TW" altLang="en-US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lies outside the triangle.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38A7A-314F-4C67-B2CE-D0A9B21D0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99" y="1270190"/>
            <a:ext cx="9983593" cy="3629532"/>
          </a:xfrm>
          <a:prstGeom prst="rect">
            <a:avLst/>
          </a:prstGeom>
        </p:spPr>
      </p:pic>
      <p:grpSp>
        <p:nvGrpSpPr>
          <p:cNvPr id="10" name="组合 4">
            <a:extLst>
              <a:ext uri="{FF2B5EF4-FFF2-40B4-BE49-F238E27FC236}">
                <a16:creationId xmlns:a16="http://schemas.microsoft.com/office/drawing/2014/main" id="{6EF7E708-D88B-4ACE-A282-C27C3A4598BC}"/>
              </a:ext>
            </a:extLst>
          </p:cNvPr>
          <p:cNvGrpSpPr/>
          <p:nvPr/>
        </p:nvGrpSpPr>
        <p:grpSpPr>
          <a:xfrm>
            <a:off x="1490500" y="4967490"/>
            <a:ext cx="9104042" cy="1649075"/>
            <a:chOff x="5610999" y="2123266"/>
            <a:chExt cx="5013020" cy="3268381"/>
          </a:xfrm>
        </p:grpSpPr>
        <p:sp>
          <p:nvSpPr>
            <p:cNvPr id="11" name="任意多边形 5">
              <a:extLst>
                <a:ext uri="{FF2B5EF4-FFF2-40B4-BE49-F238E27FC236}">
                  <a16:creationId xmlns:a16="http://schemas.microsoft.com/office/drawing/2014/main" id="{79E7F1EB-FF52-4F08-AB40-35B68DDA7CE4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任意多边形 6">
              <a:extLst>
                <a:ext uri="{FF2B5EF4-FFF2-40B4-BE49-F238E27FC236}">
                  <a16:creationId xmlns:a16="http://schemas.microsoft.com/office/drawing/2014/main" id="{F25C6054-1B5E-43E0-89DB-A3FC2AC3291C}"/>
                </a:ext>
              </a:extLst>
            </p:cNvPr>
            <p:cNvSpPr/>
            <p:nvPr/>
          </p:nvSpPr>
          <p:spPr>
            <a:xfrm>
              <a:off x="9362400" y="4825444"/>
              <a:ext cx="1232771" cy="566203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4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213185" y="1117068"/>
            <a:ext cx="976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Go to GeoGebra official website: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hlinkClick r:id="rId4"/>
              </a:rPr>
              <a:t>https://www.geogebra.org/classic</a:t>
            </a:r>
            <a:endParaRPr lang="en-US" altLang="zh-CN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HK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We can set the language of GeoGebra:</a:t>
            </a:r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F7E7F6-E32F-6640-A32C-EA728D23D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63709"/>
              </p:ext>
            </p:extLst>
          </p:nvPr>
        </p:nvGraphicFramePr>
        <p:xfrm>
          <a:off x="1799303" y="2224616"/>
          <a:ext cx="8067368" cy="329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68">
                  <a:extLst>
                    <a:ext uri="{9D8B030D-6E8A-4147-A177-3AD203B41FA5}">
                      <a16:colId xmlns:a16="http://schemas.microsoft.com/office/drawing/2014/main" val="255539714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891635221"/>
                    </a:ext>
                  </a:extLst>
                </a:gridCol>
                <a:gridCol w="2816942">
                  <a:extLst>
                    <a:ext uri="{9D8B030D-6E8A-4147-A177-3AD203B41FA5}">
                      <a16:colId xmlns:a16="http://schemas.microsoft.com/office/drawing/2014/main" val="3554756463"/>
                    </a:ext>
                  </a:extLst>
                </a:gridCol>
              </a:tblGrid>
              <a:tr h="1649942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r>
                        <a:rPr lang="en-US" altLang="zh-HK" sz="1800" b="1" dirty="0">
                          <a:latin typeface="UD Digi Kyokasho NP-B" panose="02020700000000000000" pitchFamily="18" charset="-128"/>
                          <a:ea typeface="UD Digi Kyokasho NP-B" panose="02020700000000000000" pitchFamily="18" charset="-128"/>
                        </a:rPr>
                        <a:t>Main manual (top right-hand corner)</a:t>
                      </a:r>
                      <a:endParaRPr lang="zh-HK" altLang="en-US" dirty="0">
                        <a:latin typeface="UD Digi Kyokasho NP-B" panose="02020700000000000000" pitchFamily="18" charset="-128"/>
                        <a:ea typeface="UD Digi Kyokasho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5978"/>
                  </a:ext>
                </a:extLst>
              </a:tr>
              <a:tr h="1649942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altLang="zh-HK" dirty="0"/>
                    </a:p>
                    <a:p>
                      <a:endParaRPr lang="en-US" altLang="zh-HK" dirty="0"/>
                    </a:p>
                    <a:p>
                      <a:r>
                        <a:rPr lang="en-US" altLang="zh-HK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Settings </a:t>
                      </a:r>
                      <a:r>
                        <a:rPr lang="en-US" altLang="zh-HK" b="1" dirty="0">
                          <a:latin typeface="Times New Roman" panose="02020603050405020304" pitchFamily="18" charset="0"/>
                          <a:ea typeface="方正静蕾简体" panose="0200000000000000000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b="1" dirty="0">
                          <a:ea typeface="方正静蕾简体" panose="02000000000000000000"/>
                        </a:rPr>
                        <a:t>設定 </a:t>
                      </a:r>
                      <a:r>
                        <a:rPr lang="en-US" altLang="zh-CN" b="1" dirty="0">
                          <a:latin typeface="Times New Roman" panose="02020603050405020304" pitchFamily="18" charset="0"/>
                          <a:ea typeface="方正静蕾简体" panose="0200000000000000000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b="1" dirty="0">
                          <a:ea typeface="方正静蕾简体" panose="02000000000000000000"/>
                        </a:rPr>
                        <a:t>设置</a:t>
                      </a:r>
                      <a:endParaRPr lang="en-US" altLang="zh-CN" b="1" dirty="0">
                        <a:ea typeface="方正静蕾简体" panose="02000000000000000000"/>
                      </a:endParaRPr>
                    </a:p>
                    <a:p>
                      <a:r>
                        <a:rPr lang="zh-CN" altLang="en-US" b="1" dirty="0">
                          <a:ea typeface="方正静蕾简体" panose="02000000000000000000"/>
                        </a:rPr>
                        <a:t>→ </a:t>
                      </a:r>
                      <a:r>
                        <a:rPr lang="en-US" altLang="zh-CN" b="1" dirty="0">
                          <a:latin typeface="UD Digi Kyokasho NP-B" panose="02020700000000000000" pitchFamily="18" charset="-128"/>
                          <a:ea typeface="UD Digi Kyokasho NP-B" panose="02020700000000000000" pitchFamily="18" charset="-128"/>
                        </a:rPr>
                        <a:t>Select your preferred language</a:t>
                      </a:r>
                      <a:endParaRPr lang="zh-HK" altLang="en-US" b="1" dirty="0">
                        <a:latin typeface="UD Digi Kyokasho NP-B" panose="02020700000000000000" pitchFamily="18" charset="-128"/>
                        <a:ea typeface="UD Digi Kyokasho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14136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33AD3EAC-D449-4F42-89BD-E112ED137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82" y="2599948"/>
            <a:ext cx="3600000" cy="9371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A71D7B1-5B98-984E-B84B-751859C5E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82" y="4229187"/>
            <a:ext cx="3600000" cy="888889"/>
          </a:xfrm>
          <a:prstGeom prst="rect">
            <a:avLst/>
          </a:prstGeom>
        </p:spPr>
      </p:pic>
      <p:cxnSp>
        <p:nvCxnSpPr>
          <p:cNvPr id="27" name="Straight Arrow Connector 1374209193">
            <a:extLst>
              <a:ext uri="{FF2B5EF4-FFF2-40B4-BE49-F238E27FC236}">
                <a16:creationId xmlns:a16="http://schemas.microsoft.com/office/drawing/2014/main" id="{31DB6E87-5E3E-6642-8E8C-8B06CD7DA8D9}"/>
              </a:ext>
            </a:extLst>
          </p:cNvPr>
          <p:cNvCxnSpPr/>
          <p:nvPr/>
        </p:nvCxnSpPr>
        <p:spPr>
          <a:xfrm flipH="1">
            <a:off x="5750607" y="2972658"/>
            <a:ext cx="1080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374209193">
            <a:extLst>
              <a:ext uri="{FF2B5EF4-FFF2-40B4-BE49-F238E27FC236}">
                <a16:creationId xmlns:a16="http://schemas.microsoft.com/office/drawing/2014/main" id="{30471545-4C48-6245-BCB6-CF1107923346}"/>
              </a:ext>
            </a:extLst>
          </p:cNvPr>
          <p:cNvCxnSpPr/>
          <p:nvPr/>
        </p:nvCxnSpPr>
        <p:spPr>
          <a:xfrm flipH="1">
            <a:off x="5750607" y="4673631"/>
            <a:ext cx="1080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21" name="矩形 58">
            <a:extLst>
              <a:ext uri="{FF2B5EF4-FFF2-40B4-BE49-F238E27FC236}">
                <a16:creationId xmlns:a16="http://schemas.microsoft.com/office/drawing/2014/main" id="{3D2814AB-EAF6-4A06-AF25-9FADE7268C17}"/>
              </a:ext>
            </a:extLst>
          </p:cNvPr>
          <p:cNvSpPr/>
          <p:nvPr/>
        </p:nvSpPr>
        <p:spPr>
          <a:xfrm>
            <a:off x="891150" y="1655951"/>
            <a:ext cx="10409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Tips</a:t>
            </a:r>
          </a:p>
          <a:p>
            <a:r>
              <a:rPr lang="en-US" altLang="zh-CN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 GeoGebra, after using a tool, it is a good practice to select “Move” tool.</a:t>
            </a:r>
          </a:p>
          <a:p>
            <a:r>
              <a:rPr lang="en-US" altLang="zh-CN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You can understand this practice 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47E9A-2BCC-49A5-A066-96BF015C5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80" y="3351225"/>
            <a:ext cx="9745435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133167" y="2828835"/>
            <a:ext cx="992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2. The following steps will guide us through locating </a:t>
            </a:r>
          </a:p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our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between stores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in activity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i.e., the mid-point of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220530" y="3104432"/>
            <a:ext cx="6642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Set the gridlines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on the graphics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“Show Grid”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Tick “Major Gridlines”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01214"/>
            <a:ext cx="1640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</a:t>
            </a:r>
            <a:r>
              <a:rPr lang="en-US" altLang="zh-CN" sz="38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</a:t>
            </a:r>
            <a:endParaRPr lang="en-US" altLang="zh-CN" sz="38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1E6D0CB6-0509-489F-AA39-1AF1C39BAA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96" y="2815124"/>
            <a:ext cx="2832674" cy="227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6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331A27-E646-4C18-8159-66CEB2800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5" t="8173"/>
          <a:stretch/>
        </p:blipFill>
        <p:spPr>
          <a:xfrm>
            <a:off x="6857998" y="2613529"/>
            <a:ext cx="4172221" cy="2939251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1" name="文本框 59">
            <a:extLst>
              <a:ext uri="{FF2B5EF4-FFF2-40B4-BE49-F238E27FC236}">
                <a16:creationId xmlns:a16="http://schemas.microsoft.com/office/drawing/2014/main" id="{6BEA3BE1-5917-40AE-80CF-39B857763C5E}"/>
              </a:ext>
            </a:extLst>
          </p:cNvPr>
          <p:cNvSpPr txBox="1"/>
          <p:nvPr/>
        </p:nvSpPr>
        <p:spPr>
          <a:xfrm>
            <a:off x="4857863" y="502962"/>
            <a:ext cx="402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Perpendicular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52" name="文本框 62">
            <a:extLst>
              <a:ext uri="{FF2B5EF4-FFF2-40B4-BE49-F238E27FC236}">
                <a16:creationId xmlns:a16="http://schemas.microsoft.com/office/drawing/2014/main" id="{51EAC6AB-1E13-475A-9877-946C84521AA4}"/>
              </a:ext>
            </a:extLst>
          </p:cNvPr>
          <p:cNvSpPr txBox="1"/>
          <p:nvPr/>
        </p:nvSpPr>
        <p:spPr>
          <a:xfrm>
            <a:off x="4857863" y="114780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Altitudes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56" name="文本框 65">
            <a:extLst>
              <a:ext uri="{FF2B5EF4-FFF2-40B4-BE49-F238E27FC236}">
                <a16:creationId xmlns:a16="http://schemas.microsoft.com/office/drawing/2014/main" id="{49BE58E2-D596-4382-B460-D19AF7E5C3EF}"/>
              </a:ext>
            </a:extLst>
          </p:cNvPr>
          <p:cNvSpPr txBox="1"/>
          <p:nvPr/>
        </p:nvSpPr>
        <p:spPr>
          <a:xfrm>
            <a:off x="9124214" y="52755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Medians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57" name="文本框 68">
            <a:extLst>
              <a:ext uri="{FF2B5EF4-FFF2-40B4-BE49-F238E27FC236}">
                <a16:creationId xmlns:a16="http://schemas.microsoft.com/office/drawing/2014/main" id="{0344353A-7C2F-4461-B4FE-B66E7905AB1A}"/>
              </a:ext>
            </a:extLst>
          </p:cNvPr>
          <p:cNvSpPr txBox="1"/>
          <p:nvPr/>
        </p:nvSpPr>
        <p:spPr>
          <a:xfrm>
            <a:off x="9124214" y="114780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Angle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58" name="组合 70">
            <a:extLst>
              <a:ext uri="{FF2B5EF4-FFF2-40B4-BE49-F238E27FC236}">
                <a16:creationId xmlns:a16="http://schemas.microsoft.com/office/drawing/2014/main" id="{AC104133-3B4F-40CD-808F-7FEFEC76EB12}"/>
              </a:ext>
            </a:extLst>
          </p:cNvPr>
          <p:cNvGrpSpPr/>
          <p:nvPr/>
        </p:nvGrpSpPr>
        <p:grpSpPr>
          <a:xfrm>
            <a:off x="4432263" y="506471"/>
            <a:ext cx="401146" cy="350716"/>
            <a:chOff x="4686124" y="2670432"/>
            <a:chExt cx="620528" cy="542518"/>
          </a:xfrm>
        </p:grpSpPr>
        <p:pic>
          <p:nvPicPr>
            <p:cNvPr id="59" name="图片 71">
              <a:extLst>
                <a:ext uri="{FF2B5EF4-FFF2-40B4-BE49-F238E27FC236}">
                  <a16:creationId xmlns:a16="http://schemas.microsoft.com/office/drawing/2014/main" id="{A0F97427-91B9-461F-969A-05B4C3CF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0" name="任意多边形 72">
              <a:extLst>
                <a:ext uri="{FF2B5EF4-FFF2-40B4-BE49-F238E27FC236}">
                  <a16:creationId xmlns:a16="http://schemas.microsoft.com/office/drawing/2014/main" id="{359C5CCE-4165-4BBF-8FDC-44CDA352745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73">
            <a:extLst>
              <a:ext uri="{FF2B5EF4-FFF2-40B4-BE49-F238E27FC236}">
                <a16:creationId xmlns:a16="http://schemas.microsoft.com/office/drawing/2014/main" id="{867857A0-C42B-4D7B-9202-30295407B06A}"/>
              </a:ext>
            </a:extLst>
          </p:cNvPr>
          <p:cNvGrpSpPr/>
          <p:nvPr/>
        </p:nvGrpSpPr>
        <p:grpSpPr>
          <a:xfrm>
            <a:off x="4452081" y="1162436"/>
            <a:ext cx="401146" cy="350716"/>
            <a:chOff x="4686124" y="2670432"/>
            <a:chExt cx="620528" cy="542518"/>
          </a:xfrm>
        </p:grpSpPr>
        <p:pic>
          <p:nvPicPr>
            <p:cNvPr id="62" name="图片 74">
              <a:extLst>
                <a:ext uri="{FF2B5EF4-FFF2-40B4-BE49-F238E27FC236}">
                  <a16:creationId xmlns:a16="http://schemas.microsoft.com/office/drawing/2014/main" id="{B6E10496-CFB5-4A9D-AABC-9A7B3B1C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3" name="任意多边形 75">
              <a:extLst>
                <a:ext uri="{FF2B5EF4-FFF2-40B4-BE49-F238E27FC236}">
                  <a16:creationId xmlns:a16="http://schemas.microsoft.com/office/drawing/2014/main" id="{50E9C5A9-DFF8-4E64-86D2-39221DB8C71A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76">
            <a:extLst>
              <a:ext uri="{FF2B5EF4-FFF2-40B4-BE49-F238E27FC236}">
                <a16:creationId xmlns:a16="http://schemas.microsoft.com/office/drawing/2014/main" id="{F6806B82-1E23-49A7-B6F0-073AA7A1D16D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65" name="图片 77">
              <a:extLst>
                <a:ext uri="{FF2B5EF4-FFF2-40B4-BE49-F238E27FC236}">
                  <a16:creationId xmlns:a16="http://schemas.microsoft.com/office/drawing/2014/main" id="{3B2DD69D-85DF-4D81-8801-CC356929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6" name="任意多边形 78">
              <a:extLst>
                <a:ext uri="{FF2B5EF4-FFF2-40B4-BE49-F238E27FC236}">
                  <a16:creationId xmlns:a16="http://schemas.microsoft.com/office/drawing/2014/main" id="{BFEB9C05-5460-44BB-ABA9-F38AB033E07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79">
            <a:extLst>
              <a:ext uri="{FF2B5EF4-FFF2-40B4-BE49-F238E27FC236}">
                <a16:creationId xmlns:a16="http://schemas.microsoft.com/office/drawing/2014/main" id="{16BE31E6-8710-4874-B010-2BF1FA700C57}"/>
              </a:ext>
            </a:extLst>
          </p:cNvPr>
          <p:cNvGrpSpPr/>
          <p:nvPr/>
        </p:nvGrpSpPr>
        <p:grpSpPr>
          <a:xfrm>
            <a:off x="8761271" y="1103444"/>
            <a:ext cx="401146" cy="350716"/>
            <a:chOff x="4686124" y="2670432"/>
            <a:chExt cx="620528" cy="542518"/>
          </a:xfrm>
        </p:grpSpPr>
        <p:pic>
          <p:nvPicPr>
            <p:cNvPr id="68" name="图片 80">
              <a:extLst>
                <a:ext uri="{FF2B5EF4-FFF2-40B4-BE49-F238E27FC236}">
                  <a16:creationId xmlns:a16="http://schemas.microsoft.com/office/drawing/2014/main" id="{B30AD05E-C279-4B97-9B8D-136A1BCFE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9" name="任意多边形 81">
              <a:extLst>
                <a:ext uri="{FF2B5EF4-FFF2-40B4-BE49-F238E27FC236}">
                  <a16:creationId xmlns:a16="http://schemas.microsoft.com/office/drawing/2014/main" id="{29AE7A24-73B8-4885-BE6E-2AC38CE09A0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79522" y="2392308"/>
            <a:ext cx="5607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1. Incentre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</a:t>
            </a:r>
          </a:p>
          <a:p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point of intersection of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 three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____________________</a:t>
            </a:r>
          </a:p>
          <a:p>
            <a:r>
              <a:rPr lang="zh-CN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 a triangle.</a:t>
            </a:r>
          </a:p>
          <a:p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en-US" altLang="zh-TW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Note: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I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the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centre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of the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largest circle that can be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drawn in the triangle.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 circle drawn is called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inscribed circle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3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40079 0.2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40118 0.294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198315" y="2614587"/>
            <a:ext cx="5332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ii. Set the distance of the grid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on the graphics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Click “Graphics”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Go to “Grid” tab</a:t>
            </a: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 </a:t>
            </a:r>
            <a:b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“Grid Type”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Select “Major Gridlines”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Tick “Distance”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Set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x =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y =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endParaRPr lang="en-US" altLang="zh-TW" sz="24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28C1C695-F548-4FA9-BD82-FF944D7648DF}"/>
              </a:ext>
            </a:extLst>
          </p:cNvPr>
          <p:cNvSpPr/>
          <p:nvPr/>
        </p:nvSpPr>
        <p:spPr>
          <a:xfrm>
            <a:off x="1883292" y="1100367"/>
            <a:ext cx="1887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ii</a:t>
            </a:r>
          </a:p>
        </p:txBody>
      </p:sp>
      <p:pic>
        <p:nvPicPr>
          <p:cNvPr id="18" name="Picture 17" descr="A screenshot of a grid&#10;&#10;Description automatically generated">
            <a:extLst>
              <a:ext uri="{FF2B5EF4-FFF2-40B4-BE49-F238E27FC236}">
                <a16:creationId xmlns:a16="http://schemas.microsoft.com/office/drawing/2014/main" id="{4952FB6E-8680-4933-8CC5-BEE14FA9A9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6"/>
          <a:stretch/>
        </p:blipFill>
        <p:spPr bwMode="auto">
          <a:xfrm>
            <a:off x="6710860" y="2316923"/>
            <a:ext cx="3810523" cy="4011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99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703588"/>
            <a:ext cx="4054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iii. Locate the stores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“Point” tool to draw Points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(2, 6)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(10, 2)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or anywhere that you want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090736-1C49-452E-8AE2-20477973B5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9" y="1467655"/>
            <a:ext cx="6227938" cy="392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58">
            <a:extLst>
              <a:ext uri="{FF2B5EF4-FFF2-40B4-BE49-F238E27FC236}">
                <a16:creationId xmlns:a16="http://schemas.microsoft.com/office/drawing/2014/main" id="{129A0A4D-441B-433A-AD26-BD20BE311452}"/>
              </a:ext>
            </a:extLst>
          </p:cNvPr>
          <p:cNvSpPr/>
          <p:nvPr/>
        </p:nvSpPr>
        <p:spPr>
          <a:xfrm>
            <a:off x="1827874" y="1099612"/>
            <a:ext cx="1998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iii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DD2869-7CB2-4410-A38A-8012BF0F075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09"/>
          <a:stretch/>
        </p:blipFill>
        <p:spPr bwMode="auto">
          <a:xfrm>
            <a:off x="1883292" y="4822722"/>
            <a:ext cx="1998005" cy="935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76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0" y="2534754"/>
            <a:ext cx="5873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iv. Locate the headquarters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“Midpoint or Center” tool to locate our headquarters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Point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Point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the midpoint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“Rename”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Input “</a:t>
            </a:r>
            <a:r>
              <a:rPr lang="en-US" altLang="zh-CN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Q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”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DF21923A-81F5-4D22-A581-946DD20C0D02}"/>
              </a:ext>
            </a:extLst>
          </p:cNvPr>
          <p:cNvSpPr/>
          <p:nvPr/>
        </p:nvSpPr>
        <p:spPr>
          <a:xfrm>
            <a:off x="1827874" y="1099612"/>
            <a:ext cx="1998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88A6E5-A69D-416B-AEEE-E7EEC9F7E21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8"/>
          <a:stretch/>
        </p:blipFill>
        <p:spPr bwMode="auto">
          <a:xfrm>
            <a:off x="8298428" y="1787551"/>
            <a:ext cx="2559583" cy="3282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2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1" y="2534754"/>
            <a:ext cx="6389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v. Show the distance of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“Segment” tool to draw Line segment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“Settings” </a:t>
            </a:r>
            <a:b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“Basic” tab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“Show Label”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/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“Value”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Similar steps for 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矩形 58">
            <a:extLst>
              <a:ext uri="{FF2B5EF4-FFF2-40B4-BE49-F238E27FC236}">
                <a16:creationId xmlns:a16="http://schemas.microsoft.com/office/drawing/2014/main" id="{237D724A-73BE-40E9-9983-4D7950DF3EF5}"/>
              </a:ext>
            </a:extLst>
          </p:cNvPr>
          <p:cNvSpPr/>
          <p:nvPr/>
        </p:nvSpPr>
        <p:spPr>
          <a:xfrm>
            <a:off x="1827874" y="1099612"/>
            <a:ext cx="1998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D90E3E-AD0D-471B-9390-97B0D31FA74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27"/>
          <a:stretch/>
        </p:blipFill>
        <p:spPr bwMode="auto">
          <a:xfrm>
            <a:off x="8072937" y="2868202"/>
            <a:ext cx="3117318" cy="2010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65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E7A00-96B3-CC9A-70D9-F6C59F986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3"/>
          <a:stretch/>
        </p:blipFill>
        <p:spPr bwMode="auto">
          <a:xfrm>
            <a:off x="7463504" y="639959"/>
            <a:ext cx="3461485" cy="5713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8B5FA63-C7F6-4E2D-B628-A2E0A16560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4" y="2449329"/>
            <a:ext cx="5492453" cy="39041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58">
            <a:extLst>
              <a:ext uri="{FF2B5EF4-FFF2-40B4-BE49-F238E27FC236}">
                <a16:creationId xmlns:a16="http://schemas.microsoft.com/office/drawing/2014/main" id="{708FDC20-D730-48AF-8246-D482912432B1}"/>
              </a:ext>
            </a:extLst>
          </p:cNvPr>
          <p:cNvSpPr/>
          <p:nvPr/>
        </p:nvSpPr>
        <p:spPr>
          <a:xfrm>
            <a:off x="3959664" y="1433666"/>
            <a:ext cx="3484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Note: </a:t>
            </a:r>
            <a:r>
              <a:rPr lang="en-US" altLang="zh-CN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You can move points </a:t>
            </a:r>
            <a:r>
              <a:rPr lang="en-US" altLang="zh-TW" sz="20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0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 </a:t>
            </a:r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to observe the changes of point </a:t>
            </a:r>
            <a:r>
              <a:rPr lang="en-US" altLang="zh-TW" sz="20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TW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zh-TW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3DD22204-FB0A-41AD-B580-B2588E07A692}"/>
              </a:ext>
            </a:extLst>
          </p:cNvPr>
          <p:cNvSpPr/>
          <p:nvPr/>
        </p:nvSpPr>
        <p:spPr>
          <a:xfrm>
            <a:off x="1827874" y="1099612"/>
            <a:ext cx="1998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</a:t>
            </a:r>
          </a:p>
        </p:txBody>
      </p:sp>
    </p:spTree>
    <p:extLst>
      <p:ext uri="{BB962C8B-B14F-4D97-AF65-F5344CB8AC3E}">
        <p14:creationId xmlns:p14="http://schemas.microsoft.com/office/powerpoint/2010/main" val="739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58">
            <a:extLst>
              <a:ext uri="{FF2B5EF4-FFF2-40B4-BE49-F238E27FC236}">
                <a16:creationId xmlns:a16="http://schemas.microsoft.com/office/drawing/2014/main" id="{7253541D-E8FC-4E3B-AB1A-8666FC0C1C17}"/>
              </a:ext>
            </a:extLst>
          </p:cNvPr>
          <p:cNvSpPr/>
          <p:nvPr/>
        </p:nvSpPr>
        <p:spPr>
          <a:xfrm>
            <a:off x="1220531" y="2534754"/>
            <a:ext cx="733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vi. Set the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colour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line style of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 </a:t>
            </a:r>
            <a:b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Click “Style Bar” (top-right corner) </a:t>
            </a:r>
            <a:b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“Set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colour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” and “Set line style”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Similar steps for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E71B7E-0135-4DD1-AF04-6F90D807B7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905" y="3429000"/>
            <a:ext cx="986298" cy="9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56957-EC64-45E0-811F-18F0CA94146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81" y="4663508"/>
            <a:ext cx="5401494" cy="69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58">
            <a:extLst>
              <a:ext uri="{FF2B5EF4-FFF2-40B4-BE49-F238E27FC236}">
                <a16:creationId xmlns:a16="http://schemas.microsoft.com/office/drawing/2014/main" id="{B9D5C824-B4CD-4AD4-AA5A-3C694753BFC4}"/>
              </a:ext>
            </a:extLst>
          </p:cNvPr>
          <p:cNvSpPr/>
          <p:nvPr/>
        </p:nvSpPr>
        <p:spPr>
          <a:xfrm>
            <a:off x="1827874" y="1099612"/>
            <a:ext cx="19980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vi</a:t>
            </a:r>
          </a:p>
        </p:txBody>
      </p:sp>
    </p:spTree>
    <p:extLst>
      <p:ext uri="{BB962C8B-B14F-4D97-AF65-F5344CB8AC3E}">
        <p14:creationId xmlns:p14="http://schemas.microsoft.com/office/powerpoint/2010/main" val="6866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9" name="矩形 58">
            <a:extLst>
              <a:ext uri="{FF2B5EF4-FFF2-40B4-BE49-F238E27FC236}">
                <a16:creationId xmlns:a16="http://schemas.microsoft.com/office/drawing/2014/main" id="{3477E197-5394-4667-BB89-746285F65072}"/>
              </a:ext>
            </a:extLst>
          </p:cNvPr>
          <p:cNvSpPr/>
          <p:nvPr/>
        </p:nvSpPr>
        <p:spPr>
          <a:xfrm>
            <a:off x="1133167" y="2828835"/>
            <a:ext cx="992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3. The following steps will guide us through locating </a:t>
            </a:r>
          </a:p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our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among stores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in activity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i.e., the </a:t>
            </a:r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circumcentre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of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69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220530" y="3104432"/>
            <a:ext cx="6642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Set the gridlines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on the graphics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“Show Grid”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Tick “Major Gridlines”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1E6D0CB6-0509-489F-AA39-1AF1C39BAA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96" y="2815124"/>
            <a:ext cx="2832674" cy="2271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组合 4">
            <a:extLst>
              <a:ext uri="{FF2B5EF4-FFF2-40B4-BE49-F238E27FC236}">
                <a16:creationId xmlns:a16="http://schemas.microsoft.com/office/drawing/2014/main" id="{0439C3FE-75C5-4313-8DC5-0BC6CCC92B5A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7" name="任意多边形 5">
              <a:extLst>
                <a:ext uri="{FF2B5EF4-FFF2-40B4-BE49-F238E27FC236}">
                  <a16:creationId xmlns:a16="http://schemas.microsoft.com/office/drawing/2014/main" id="{2D46982B-136F-475E-844D-9899E169B817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8" name="任意多边形 6">
              <a:extLst>
                <a:ext uri="{FF2B5EF4-FFF2-40B4-BE49-F238E27FC236}">
                  <a16:creationId xmlns:a16="http://schemas.microsoft.com/office/drawing/2014/main" id="{243BFCA3-8D6C-489C-9C33-2121C48A0BB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58">
            <a:extLst>
              <a:ext uri="{FF2B5EF4-FFF2-40B4-BE49-F238E27FC236}">
                <a16:creationId xmlns:a16="http://schemas.microsoft.com/office/drawing/2014/main" id="{1D101C52-424A-4FD0-8E5D-B4E18C23824F}"/>
              </a:ext>
            </a:extLst>
          </p:cNvPr>
          <p:cNvSpPr/>
          <p:nvPr/>
        </p:nvSpPr>
        <p:spPr>
          <a:xfrm>
            <a:off x="8244970" y="1101214"/>
            <a:ext cx="1640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</a:t>
            </a:r>
            <a:r>
              <a:rPr lang="en-US" altLang="zh-CN" sz="38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</a:t>
            </a:r>
            <a:endParaRPr lang="en-US" altLang="zh-CN" sz="38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198315" y="2614587"/>
            <a:ext cx="5332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Set the distance of the grid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on the graphics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Click “Graphics”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Go to “Grid” tab</a:t>
            </a: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 </a:t>
            </a:r>
            <a:b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“Grid Type”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Select “Major Gridlines”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Tick “Distance”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Set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x =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y =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endParaRPr lang="en-US" altLang="zh-TW" sz="24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8" name="Picture 17" descr="A screenshot of a grid&#10;&#10;Description automatically generated">
            <a:extLst>
              <a:ext uri="{FF2B5EF4-FFF2-40B4-BE49-F238E27FC236}">
                <a16:creationId xmlns:a16="http://schemas.microsoft.com/office/drawing/2014/main" id="{4952FB6E-8680-4933-8CC5-BEE14FA9A9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6"/>
          <a:stretch/>
        </p:blipFill>
        <p:spPr bwMode="auto">
          <a:xfrm>
            <a:off x="6710860" y="2316923"/>
            <a:ext cx="3810523" cy="4011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组合 4">
            <a:extLst>
              <a:ext uri="{FF2B5EF4-FFF2-40B4-BE49-F238E27FC236}">
                <a16:creationId xmlns:a16="http://schemas.microsoft.com/office/drawing/2014/main" id="{F560E084-787F-4CE7-B835-D2FFBDCCB55C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7" name="任意多边形 5">
              <a:extLst>
                <a:ext uri="{FF2B5EF4-FFF2-40B4-BE49-F238E27FC236}">
                  <a16:creationId xmlns:a16="http://schemas.microsoft.com/office/drawing/2014/main" id="{E1CB2A37-E547-48D9-ACFD-E8DC111D3B88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9" name="任意多边形 6">
              <a:extLst>
                <a:ext uri="{FF2B5EF4-FFF2-40B4-BE49-F238E27FC236}">
                  <a16:creationId xmlns:a16="http://schemas.microsoft.com/office/drawing/2014/main" id="{A784E295-204E-4CFF-91B0-BEE321A47A09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58">
            <a:extLst>
              <a:ext uri="{FF2B5EF4-FFF2-40B4-BE49-F238E27FC236}">
                <a16:creationId xmlns:a16="http://schemas.microsoft.com/office/drawing/2014/main" id="{50A6AE37-8B0C-4EDE-AA8D-E24C9057B917}"/>
              </a:ext>
            </a:extLst>
          </p:cNvPr>
          <p:cNvSpPr/>
          <p:nvPr/>
        </p:nvSpPr>
        <p:spPr>
          <a:xfrm>
            <a:off x="8244970" y="1101214"/>
            <a:ext cx="1640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</a:t>
            </a:r>
            <a:r>
              <a:rPr lang="en-US" altLang="zh-CN" sz="38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</a:t>
            </a:r>
            <a:endParaRPr lang="en-US" altLang="zh-CN" sz="38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0" y="2719420"/>
            <a:ext cx="5519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ii. Locate the stores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“Point” tool to draw Points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(1, 2)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,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(7, 10)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(12, 4) </a:t>
            </a:r>
            <a:b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</a:b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or anywhere that you want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58">
            <a:extLst>
              <a:ext uri="{FF2B5EF4-FFF2-40B4-BE49-F238E27FC236}">
                <a16:creationId xmlns:a16="http://schemas.microsoft.com/office/drawing/2014/main" id="{04A88296-4C1B-4C46-A60A-ED2E8C0AB3D9}"/>
              </a:ext>
            </a:extLst>
          </p:cNvPr>
          <p:cNvSpPr/>
          <p:nvPr/>
        </p:nvSpPr>
        <p:spPr>
          <a:xfrm>
            <a:off x="8121859" y="1101214"/>
            <a:ext cx="1887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9FFC3A-59C5-4EC1-B3E1-ABAC0724C01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09"/>
          <a:stretch/>
        </p:blipFill>
        <p:spPr bwMode="auto">
          <a:xfrm>
            <a:off x="7324550" y="2826778"/>
            <a:ext cx="2840437" cy="1354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2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1" name="文本框 59">
            <a:extLst>
              <a:ext uri="{FF2B5EF4-FFF2-40B4-BE49-F238E27FC236}">
                <a16:creationId xmlns:a16="http://schemas.microsoft.com/office/drawing/2014/main" id="{6BEA3BE1-5917-40AE-80CF-39B857763C5E}"/>
              </a:ext>
            </a:extLst>
          </p:cNvPr>
          <p:cNvSpPr txBox="1"/>
          <p:nvPr/>
        </p:nvSpPr>
        <p:spPr>
          <a:xfrm>
            <a:off x="4857983" y="521510"/>
            <a:ext cx="350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Perpendicular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58" name="组合 70">
            <a:extLst>
              <a:ext uri="{FF2B5EF4-FFF2-40B4-BE49-F238E27FC236}">
                <a16:creationId xmlns:a16="http://schemas.microsoft.com/office/drawing/2014/main" id="{AC104133-3B4F-40CD-808F-7FEFEC76EB12}"/>
              </a:ext>
            </a:extLst>
          </p:cNvPr>
          <p:cNvGrpSpPr/>
          <p:nvPr/>
        </p:nvGrpSpPr>
        <p:grpSpPr>
          <a:xfrm>
            <a:off x="4452081" y="501320"/>
            <a:ext cx="401146" cy="350716"/>
            <a:chOff x="4686124" y="2670432"/>
            <a:chExt cx="620528" cy="542518"/>
          </a:xfrm>
        </p:grpSpPr>
        <p:pic>
          <p:nvPicPr>
            <p:cNvPr id="59" name="图片 71">
              <a:extLst>
                <a:ext uri="{FF2B5EF4-FFF2-40B4-BE49-F238E27FC236}">
                  <a16:creationId xmlns:a16="http://schemas.microsoft.com/office/drawing/2014/main" id="{A0F97427-91B9-461F-969A-05B4C3CF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0" name="任意多边形 72">
              <a:extLst>
                <a:ext uri="{FF2B5EF4-FFF2-40B4-BE49-F238E27FC236}">
                  <a16:creationId xmlns:a16="http://schemas.microsoft.com/office/drawing/2014/main" id="{359C5CCE-4165-4BBF-8FDC-44CDA3527454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20529" y="2480796"/>
            <a:ext cx="58881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2.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Circumcentre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point of intersection of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 three ________________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in a triangle.</a:t>
            </a:r>
          </a:p>
          <a:p>
            <a:endParaRPr lang="en-US" altLang="zh-CN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en-US" altLang="zh-CN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Note: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O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 the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centre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of the 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circle which passes through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the three vertices of the triangle.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The circle drawn is called the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</a:t>
            </a:r>
            <a:r>
              <a:rPr lang="en-US" altLang="zh-TW" sz="2400" b="1" dirty="0">
                <a:solidFill>
                  <a:srgbClr val="CC66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circumscribed circle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60880-2B22-44B1-9B8C-7F03F11C2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656" y="2100114"/>
            <a:ext cx="3915321" cy="3772426"/>
          </a:xfrm>
          <a:prstGeom prst="rect">
            <a:avLst/>
          </a:prstGeom>
        </p:spPr>
      </p:pic>
      <p:sp>
        <p:nvSpPr>
          <p:cNvPr id="27" name="文本框 65">
            <a:extLst>
              <a:ext uri="{FF2B5EF4-FFF2-40B4-BE49-F238E27FC236}">
                <a16:creationId xmlns:a16="http://schemas.microsoft.com/office/drawing/2014/main" id="{90140480-1560-4CE2-A550-AEA33AD5C9B9}"/>
              </a:ext>
            </a:extLst>
          </p:cNvPr>
          <p:cNvSpPr txBox="1"/>
          <p:nvPr/>
        </p:nvSpPr>
        <p:spPr>
          <a:xfrm>
            <a:off x="9124214" y="52755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Medians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28" name="文本框 68">
            <a:extLst>
              <a:ext uri="{FF2B5EF4-FFF2-40B4-BE49-F238E27FC236}">
                <a16:creationId xmlns:a16="http://schemas.microsoft.com/office/drawing/2014/main" id="{F3152053-A4B6-4322-AC0D-A365B9F54298}"/>
              </a:ext>
            </a:extLst>
          </p:cNvPr>
          <p:cNvSpPr txBox="1"/>
          <p:nvPr/>
        </p:nvSpPr>
        <p:spPr>
          <a:xfrm>
            <a:off x="9124214" y="114780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Angle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32" name="组合 76">
            <a:extLst>
              <a:ext uri="{FF2B5EF4-FFF2-40B4-BE49-F238E27FC236}">
                <a16:creationId xmlns:a16="http://schemas.microsoft.com/office/drawing/2014/main" id="{9CCE9CFF-33D6-4275-8757-A7E1ABD9ABF4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33" name="图片 77">
              <a:extLst>
                <a:ext uri="{FF2B5EF4-FFF2-40B4-BE49-F238E27FC236}">
                  <a16:creationId xmlns:a16="http://schemas.microsoft.com/office/drawing/2014/main" id="{1EBBECAB-2F95-47A8-AF06-D2EE252C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34" name="任意多边形 78">
              <a:extLst>
                <a:ext uri="{FF2B5EF4-FFF2-40B4-BE49-F238E27FC236}">
                  <a16:creationId xmlns:a16="http://schemas.microsoft.com/office/drawing/2014/main" id="{36311EA3-B826-400A-8111-501358D58ECA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79">
            <a:extLst>
              <a:ext uri="{FF2B5EF4-FFF2-40B4-BE49-F238E27FC236}">
                <a16:creationId xmlns:a16="http://schemas.microsoft.com/office/drawing/2014/main" id="{81B91089-7484-4746-A7EC-F80CFE51848C}"/>
              </a:ext>
            </a:extLst>
          </p:cNvPr>
          <p:cNvGrpSpPr/>
          <p:nvPr/>
        </p:nvGrpSpPr>
        <p:grpSpPr>
          <a:xfrm>
            <a:off x="8761271" y="1103444"/>
            <a:ext cx="401146" cy="350716"/>
            <a:chOff x="4686124" y="2670432"/>
            <a:chExt cx="620528" cy="542518"/>
          </a:xfrm>
        </p:grpSpPr>
        <p:pic>
          <p:nvPicPr>
            <p:cNvPr id="36" name="图片 80">
              <a:extLst>
                <a:ext uri="{FF2B5EF4-FFF2-40B4-BE49-F238E27FC236}">
                  <a16:creationId xmlns:a16="http://schemas.microsoft.com/office/drawing/2014/main" id="{68C8E1AD-B7E5-4111-8CB1-173E4DBF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38" name="任意多边形 81">
              <a:extLst>
                <a:ext uri="{FF2B5EF4-FFF2-40B4-BE49-F238E27FC236}">
                  <a16:creationId xmlns:a16="http://schemas.microsoft.com/office/drawing/2014/main" id="{4CBF5265-D74D-4AE0-8C5E-37AA85C562A6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62">
            <a:extLst>
              <a:ext uri="{FF2B5EF4-FFF2-40B4-BE49-F238E27FC236}">
                <a16:creationId xmlns:a16="http://schemas.microsoft.com/office/drawing/2014/main" id="{46BDAA9C-ED26-4C22-8AA9-F9A5DD0844B5}"/>
              </a:ext>
            </a:extLst>
          </p:cNvPr>
          <p:cNvSpPr txBox="1"/>
          <p:nvPr/>
        </p:nvSpPr>
        <p:spPr>
          <a:xfrm>
            <a:off x="4857863" y="114780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Altitudes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40" name="组合 73">
            <a:extLst>
              <a:ext uri="{FF2B5EF4-FFF2-40B4-BE49-F238E27FC236}">
                <a16:creationId xmlns:a16="http://schemas.microsoft.com/office/drawing/2014/main" id="{C44D56CB-BAE4-4316-9EE7-C710DF469799}"/>
              </a:ext>
            </a:extLst>
          </p:cNvPr>
          <p:cNvGrpSpPr/>
          <p:nvPr/>
        </p:nvGrpSpPr>
        <p:grpSpPr>
          <a:xfrm>
            <a:off x="4452081" y="1162436"/>
            <a:ext cx="401146" cy="350716"/>
            <a:chOff x="4686124" y="2670432"/>
            <a:chExt cx="620528" cy="542518"/>
          </a:xfrm>
        </p:grpSpPr>
        <p:pic>
          <p:nvPicPr>
            <p:cNvPr id="41" name="图片 74">
              <a:extLst>
                <a:ext uri="{FF2B5EF4-FFF2-40B4-BE49-F238E27FC236}">
                  <a16:creationId xmlns:a16="http://schemas.microsoft.com/office/drawing/2014/main" id="{E05DBCE8-A8DE-4C4C-AB61-E3A743C1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42" name="任意多边形 75">
              <a:extLst>
                <a:ext uri="{FF2B5EF4-FFF2-40B4-BE49-F238E27FC236}">
                  <a16:creationId xmlns:a16="http://schemas.microsoft.com/office/drawing/2014/main" id="{94399141-CD14-449C-9756-7E6386A4CA70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2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9662 0.38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1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0052 0.38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35480" y="2892295"/>
            <a:ext cx="5711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iii. Construct the distributor roads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“Segment” tool to draw Line segments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712C0CD9-E9F8-4FDD-B76B-180E01CF5342}"/>
              </a:ext>
            </a:extLst>
          </p:cNvPr>
          <p:cNvSpPr/>
          <p:nvPr/>
        </p:nvSpPr>
        <p:spPr>
          <a:xfrm>
            <a:off x="8060303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iii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580AA4-A363-4889-AB3C-52C7A008E59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27"/>
          <a:stretch/>
        </p:blipFill>
        <p:spPr bwMode="auto">
          <a:xfrm>
            <a:off x="7584175" y="2448442"/>
            <a:ext cx="3117318" cy="1961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57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09895" y="2935712"/>
            <a:ext cx="6763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iv. Draw perpendicular bisectors of each side of the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“Perpendicular Bisector” tool to draw the perpendicular bisector of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Point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Point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Similar steps for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58">
            <a:extLst>
              <a:ext uri="{FF2B5EF4-FFF2-40B4-BE49-F238E27FC236}">
                <a16:creationId xmlns:a16="http://schemas.microsoft.com/office/drawing/2014/main" id="{11AAB55B-53ED-427D-B173-F5DC3EB66333}"/>
              </a:ext>
            </a:extLst>
          </p:cNvPr>
          <p:cNvSpPr/>
          <p:nvPr/>
        </p:nvSpPr>
        <p:spPr>
          <a:xfrm>
            <a:off x="8060303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C35A8E-437F-41FF-BE03-6699C49D82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03"/>
          <a:stretch/>
        </p:blipFill>
        <p:spPr bwMode="auto">
          <a:xfrm>
            <a:off x="7780535" y="3104174"/>
            <a:ext cx="2569816" cy="1971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7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F29E1E-D3B2-40AA-B337-5D961019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52" y="547285"/>
            <a:ext cx="7668695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655494"/>
            <a:ext cx="67632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v. Locate the headquarters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“Point” tool to draw the point of intersection of the three perpendicular bisectors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the point of intersection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“Rename”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Input “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”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58">
            <a:extLst>
              <a:ext uri="{FF2B5EF4-FFF2-40B4-BE49-F238E27FC236}">
                <a16:creationId xmlns:a16="http://schemas.microsoft.com/office/drawing/2014/main" id="{A0527B16-9CAF-4F53-B698-B9092FC591C2}"/>
              </a:ext>
            </a:extLst>
          </p:cNvPr>
          <p:cNvSpPr/>
          <p:nvPr/>
        </p:nvSpPr>
        <p:spPr>
          <a:xfrm>
            <a:off x="8060303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</a:t>
            </a:r>
          </a:p>
        </p:txBody>
      </p:sp>
    </p:spTree>
    <p:extLst>
      <p:ext uri="{BB962C8B-B14F-4D97-AF65-F5344CB8AC3E}">
        <p14:creationId xmlns:p14="http://schemas.microsoft.com/office/powerpoint/2010/main" val="3884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3023107"/>
            <a:ext cx="59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vi. Hide the construction lines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(i.e., the perpendicular bisectors)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each perpendicular bisector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Untick “Show Object”</a:t>
            </a: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58">
            <a:extLst>
              <a:ext uri="{FF2B5EF4-FFF2-40B4-BE49-F238E27FC236}">
                <a16:creationId xmlns:a16="http://schemas.microsoft.com/office/drawing/2014/main" id="{3E86870C-29A2-413F-A70D-A76F4585F29B}"/>
              </a:ext>
            </a:extLst>
          </p:cNvPr>
          <p:cNvSpPr/>
          <p:nvPr/>
        </p:nvSpPr>
        <p:spPr>
          <a:xfrm>
            <a:off x="8060303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EACA3D-4CFA-431E-9B7E-502BDA651D0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4"/>
          <a:stretch/>
        </p:blipFill>
        <p:spPr bwMode="auto">
          <a:xfrm>
            <a:off x="6829263" y="2437881"/>
            <a:ext cx="3872230" cy="3109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1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486807"/>
            <a:ext cx="72450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vii.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Show the distance of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，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“Segment” tool to draw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Line segment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“Settings”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US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“Basic” tab  “Show Label”</a:t>
            </a:r>
            <a:br>
              <a:rPr lang="en-US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Select “Value”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Set the </a:t>
            </a:r>
            <a:r>
              <a:rPr lang="en-US" sz="2400" kern="100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colour</a:t>
            </a:r>
            <a:r>
              <a:rPr lang="en-US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 and line style of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QA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Similar steps for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QC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6" name="组合 4">
            <a:extLst>
              <a:ext uri="{FF2B5EF4-FFF2-40B4-BE49-F238E27FC236}">
                <a16:creationId xmlns:a16="http://schemas.microsoft.com/office/drawing/2014/main" id="{3593DE22-9A3F-436E-9507-F2B1AD2F9AC8}"/>
              </a:ext>
            </a:extLst>
          </p:cNvPr>
          <p:cNvGrpSpPr/>
          <p:nvPr/>
        </p:nvGrpSpPr>
        <p:grpSpPr>
          <a:xfrm>
            <a:off x="7998748" y="637780"/>
            <a:ext cx="2133393" cy="1603976"/>
            <a:chOff x="5610999" y="2123266"/>
            <a:chExt cx="5013020" cy="3268381"/>
          </a:xfrm>
        </p:grpSpPr>
        <p:sp>
          <p:nvSpPr>
            <p:cNvPr id="19" name="任意多边形 5">
              <a:extLst>
                <a:ext uri="{FF2B5EF4-FFF2-40B4-BE49-F238E27FC236}">
                  <a16:creationId xmlns:a16="http://schemas.microsoft.com/office/drawing/2014/main" id="{B58769DA-2981-4265-86E2-1C6ACB61DE2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DB362D36-B1CE-41F0-B153-3504B29A89A3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58">
            <a:extLst>
              <a:ext uri="{FF2B5EF4-FFF2-40B4-BE49-F238E27FC236}">
                <a16:creationId xmlns:a16="http://schemas.microsoft.com/office/drawing/2014/main" id="{E381B0AE-B8D3-4D7E-BA08-0E410FDC6702}"/>
              </a:ext>
            </a:extLst>
          </p:cNvPr>
          <p:cNvSpPr/>
          <p:nvPr/>
        </p:nvSpPr>
        <p:spPr>
          <a:xfrm>
            <a:off x="8029526" y="1101214"/>
            <a:ext cx="20718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vii</a:t>
            </a:r>
          </a:p>
        </p:txBody>
      </p:sp>
    </p:spTree>
    <p:extLst>
      <p:ext uri="{BB962C8B-B14F-4D97-AF65-F5344CB8AC3E}">
        <p14:creationId xmlns:p14="http://schemas.microsoft.com/office/powerpoint/2010/main" val="41049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3" name="矩形 58">
            <a:extLst>
              <a:ext uri="{FF2B5EF4-FFF2-40B4-BE49-F238E27FC236}">
                <a16:creationId xmlns:a16="http://schemas.microsoft.com/office/drawing/2014/main" id="{27635C8B-3783-47D7-9C0B-444DE60FDB27}"/>
              </a:ext>
            </a:extLst>
          </p:cNvPr>
          <p:cNvSpPr/>
          <p:nvPr/>
        </p:nvSpPr>
        <p:spPr>
          <a:xfrm>
            <a:off x="1459552" y="6040791"/>
            <a:ext cx="644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Note: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You can move points</a:t>
            </a:r>
            <a:r>
              <a:rPr lang="en-US" altLang="zh-CN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lang="en-US" altLang="zh-CN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B</a:t>
            </a:r>
            <a:r>
              <a:rPr lang="en-US" altLang="zh-CN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en-US" altLang="zh-CN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C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observe the changes of point </a:t>
            </a:r>
            <a:r>
              <a:rPr lang="en-US" altLang="zh-CN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Q</a:t>
            </a:r>
            <a:r>
              <a:rPr lang="en-US" altLang="zh-CN" sz="24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14" name="Canvas 9">
            <a:extLst>
              <a:ext uri="{FF2B5EF4-FFF2-40B4-BE49-F238E27FC236}">
                <a16:creationId xmlns:a16="http://schemas.microsoft.com/office/drawing/2014/main" id="{4AA35264-C6CE-4D92-930A-C732C4B16BEA}"/>
              </a:ext>
            </a:extLst>
          </p:cNvPr>
          <p:cNvGrpSpPr/>
          <p:nvPr/>
        </p:nvGrpSpPr>
        <p:grpSpPr>
          <a:xfrm>
            <a:off x="1531164" y="865601"/>
            <a:ext cx="9063377" cy="5257036"/>
            <a:chOff x="0" y="0"/>
            <a:chExt cx="5274310" cy="29152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F13FA5-9930-436C-876B-88EDA8881E88}"/>
                </a:ext>
              </a:extLst>
            </p:cNvPr>
            <p:cNvSpPr/>
            <p:nvPr/>
          </p:nvSpPr>
          <p:spPr>
            <a:xfrm>
              <a:off x="0" y="0"/>
              <a:ext cx="5274310" cy="291528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zh-HK" alt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4DC423-2563-407B-BCCA-35CD2A7B8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"/>
              <a:ext cx="3333115" cy="2858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8DFB39-B9B6-55F1-2FAC-E7A175174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3"/>
          <a:stretch/>
        </p:blipFill>
        <p:spPr bwMode="auto">
          <a:xfrm>
            <a:off x="7600207" y="865600"/>
            <a:ext cx="3122528" cy="515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7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9" name="矩形 58">
            <a:extLst>
              <a:ext uri="{FF2B5EF4-FFF2-40B4-BE49-F238E27FC236}">
                <a16:creationId xmlns:a16="http://schemas.microsoft.com/office/drawing/2014/main" id="{36D9FADE-3EA7-4E2A-AE94-2360FEBD5552}"/>
              </a:ext>
            </a:extLst>
          </p:cNvPr>
          <p:cNvSpPr/>
          <p:nvPr/>
        </p:nvSpPr>
        <p:spPr>
          <a:xfrm>
            <a:off x="1133167" y="2828835"/>
            <a:ext cx="992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4. The following steps will guide us through locating </a:t>
            </a:r>
          </a:p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our headquarters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among stores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in activity </a:t>
            </a:r>
            <a:r>
              <a:rPr lang="en-US" altLang="zh-CN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    i.e., the incentre of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2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sp>
        <p:nvSpPr>
          <p:cNvPr id="85" name="矩形 58">
            <a:extLst>
              <a:ext uri="{FF2B5EF4-FFF2-40B4-BE49-F238E27FC236}">
                <a16:creationId xmlns:a16="http://schemas.microsoft.com/office/drawing/2014/main" id="{39AF11EE-0EDD-4D24-B9A5-CFBEB162E0FB}"/>
              </a:ext>
            </a:extLst>
          </p:cNvPr>
          <p:cNvSpPr/>
          <p:nvPr/>
        </p:nvSpPr>
        <p:spPr>
          <a:xfrm>
            <a:off x="1220530" y="3104432"/>
            <a:ext cx="6642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Set the gridlines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on the graphics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“Show Grid”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Tick “Major Gridlines”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D70DF379-12C9-48D6-82C9-8031D79FA95B}"/>
              </a:ext>
            </a:extLst>
          </p:cNvPr>
          <p:cNvSpPr/>
          <p:nvPr/>
        </p:nvSpPr>
        <p:spPr>
          <a:xfrm>
            <a:off x="2006403" y="1101214"/>
            <a:ext cx="1640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</a:t>
            </a:r>
            <a:r>
              <a:rPr lang="en-US" altLang="zh-CN" sz="38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</a:t>
            </a:r>
            <a:endParaRPr lang="en-US" altLang="zh-CN" sz="38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1E6D0CB6-0509-489F-AA39-1AF1C39BAA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96" y="2815124"/>
            <a:ext cx="2832674" cy="227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8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2165C5D3-66A1-4D50-BA49-EBFD2DED5760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2" name="任意多边形 5">
              <a:extLst>
                <a:ext uri="{FF2B5EF4-FFF2-40B4-BE49-F238E27FC236}">
                  <a16:creationId xmlns:a16="http://schemas.microsoft.com/office/drawing/2014/main" id="{83770A83-356D-42DF-8668-AF9417027095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3" name="任意多边形 6">
              <a:extLst>
                <a:ext uri="{FF2B5EF4-FFF2-40B4-BE49-F238E27FC236}">
                  <a16:creationId xmlns:a16="http://schemas.microsoft.com/office/drawing/2014/main" id="{0CDDF103-0F9B-496F-B08D-DE25B61A5090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198315" y="2614587"/>
            <a:ext cx="5332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 Set the distance of the grid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on the graphics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Click “Graphics”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Go to “Grid” tab</a:t>
            </a: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 </a:t>
            </a:r>
            <a:b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“Grid Type”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dirty="0">
                <a:latin typeface="UD Digi Kyokasho NP-B" panose="02020700000000000000" pitchFamily="18" charset="-128"/>
                <a:ea typeface="UD Digi Kyokasho NP-B" panose="02020700000000000000" pitchFamily="18" charset="-128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Select “Major Gridlines”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Tick “Distance”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Set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x =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y = 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endParaRPr lang="en-US" altLang="zh-TW" sz="24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28C1C695-F548-4FA9-BD82-FF944D7648DF}"/>
              </a:ext>
            </a:extLst>
          </p:cNvPr>
          <p:cNvSpPr/>
          <p:nvPr/>
        </p:nvSpPr>
        <p:spPr>
          <a:xfrm>
            <a:off x="1883292" y="1100367"/>
            <a:ext cx="1887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</a:t>
            </a:r>
            <a:r>
              <a:rPr lang="en-US" altLang="zh-CN" sz="38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i</a:t>
            </a:r>
            <a:endParaRPr lang="en-US" altLang="zh-CN" sz="3800" b="1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8" name="Picture 17" descr="A screenshot of a grid&#10;&#10;Description automatically generated">
            <a:extLst>
              <a:ext uri="{FF2B5EF4-FFF2-40B4-BE49-F238E27FC236}">
                <a16:creationId xmlns:a16="http://schemas.microsoft.com/office/drawing/2014/main" id="{4952FB6E-8680-4933-8CC5-BEE14FA9A9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6"/>
          <a:stretch/>
        </p:blipFill>
        <p:spPr bwMode="auto">
          <a:xfrm>
            <a:off x="6710860" y="2316923"/>
            <a:ext cx="3810523" cy="4011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72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72B3D-609A-41F7-9A1C-7005BE5C3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4"/>
          <a:stretch/>
        </p:blipFill>
        <p:spPr>
          <a:xfrm>
            <a:off x="6374299" y="2613529"/>
            <a:ext cx="4372585" cy="2802711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56" name="文本框 65">
            <a:extLst>
              <a:ext uri="{FF2B5EF4-FFF2-40B4-BE49-F238E27FC236}">
                <a16:creationId xmlns:a16="http://schemas.microsoft.com/office/drawing/2014/main" id="{49BE58E2-D596-4382-B460-D19AF7E5C3EF}"/>
              </a:ext>
            </a:extLst>
          </p:cNvPr>
          <p:cNvSpPr txBox="1"/>
          <p:nvPr/>
        </p:nvSpPr>
        <p:spPr>
          <a:xfrm>
            <a:off x="9124214" y="526867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Medians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64" name="组合 76">
            <a:extLst>
              <a:ext uri="{FF2B5EF4-FFF2-40B4-BE49-F238E27FC236}">
                <a16:creationId xmlns:a16="http://schemas.microsoft.com/office/drawing/2014/main" id="{F6806B82-1E23-49A7-B6F0-073AA7A1D16D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65" name="图片 77">
              <a:extLst>
                <a:ext uri="{FF2B5EF4-FFF2-40B4-BE49-F238E27FC236}">
                  <a16:creationId xmlns:a16="http://schemas.microsoft.com/office/drawing/2014/main" id="{3B2DD69D-85DF-4D81-8801-CC356929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66" name="任意多边形 78">
              <a:extLst>
                <a:ext uri="{FF2B5EF4-FFF2-40B4-BE49-F238E27FC236}">
                  <a16:creationId xmlns:a16="http://schemas.microsoft.com/office/drawing/2014/main" id="{BFEB9C05-5460-44BB-ABA9-F38AB033E07D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20530" y="2613529"/>
            <a:ext cx="5268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3. Centroid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point of intersection of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 three ________________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in a triangle.</a:t>
            </a:r>
          </a:p>
        </p:txBody>
      </p:sp>
      <p:sp>
        <p:nvSpPr>
          <p:cNvPr id="31" name="文本框 68">
            <a:extLst>
              <a:ext uri="{FF2B5EF4-FFF2-40B4-BE49-F238E27FC236}">
                <a16:creationId xmlns:a16="http://schemas.microsoft.com/office/drawing/2014/main" id="{F68C9137-984D-4C85-8772-B136940480FC}"/>
              </a:ext>
            </a:extLst>
          </p:cNvPr>
          <p:cNvSpPr txBox="1"/>
          <p:nvPr/>
        </p:nvSpPr>
        <p:spPr>
          <a:xfrm>
            <a:off x="9124214" y="114780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Angle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35" name="组合 79">
            <a:extLst>
              <a:ext uri="{FF2B5EF4-FFF2-40B4-BE49-F238E27FC236}">
                <a16:creationId xmlns:a16="http://schemas.microsoft.com/office/drawing/2014/main" id="{3D112076-B3EF-45DA-B8A2-E0AA8AE46D5B}"/>
              </a:ext>
            </a:extLst>
          </p:cNvPr>
          <p:cNvGrpSpPr/>
          <p:nvPr/>
        </p:nvGrpSpPr>
        <p:grpSpPr>
          <a:xfrm>
            <a:off x="8761271" y="1103444"/>
            <a:ext cx="401146" cy="350716"/>
            <a:chOff x="4686124" y="2670432"/>
            <a:chExt cx="620528" cy="542518"/>
          </a:xfrm>
        </p:grpSpPr>
        <p:pic>
          <p:nvPicPr>
            <p:cNvPr id="36" name="图片 80">
              <a:extLst>
                <a:ext uri="{FF2B5EF4-FFF2-40B4-BE49-F238E27FC236}">
                  <a16:creationId xmlns:a16="http://schemas.microsoft.com/office/drawing/2014/main" id="{ACAE2759-9CEE-41BE-82AC-4E7A1784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38" name="任意多边形 81">
              <a:extLst>
                <a:ext uri="{FF2B5EF4-FFF2-40B4-BE49-F238E27FC236}">
                  <a16:creationId xmlns:a16="http://schemas.microsoft.com/office/drawing/2014/main" id="{C2854D16-C591-4679-A1F3-1FE09F04AA78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59">
            <a:extLst>
              <a:ext uri="{FF2B5EF4-FFF2-40B4-BE49-F238E27FC236}">
                <a16:creationId xmlns:a16="http://schemas.microsoft.com/office/drawing/2014/main" id="{70C38773-B3FF-4B9E-930B-4E8B45CFE2B3}"/>
              </a:ext>
            </a:extLst>
          </p:cNvPr>
          <p:cNvSpPr txBox="1"/>
          <p:nvPr/>
        </p:nvSpPr>
        <p:spPr>
          <a:xfrm>
            <a:off x="4857863" y="502962"/>
            <a:ext cx="402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Perpendicular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40" name="文本框 62">
            <a:extLst>
              <a:ext uri="{FF2B5EF4-FFF2-40B4-BE49-F238E27FC236}">
                <a16:creationId xmlns:a16="http://schemas.microsoft.com/office/drawing/2014/main" id="{4EECFF90-8951-4BB5-9DD3-74A6C6C4720C}"/>
              </a:ext>
            </a:extLst>
          </p:cNvPr>
          <p:cNvSpPr txBox="1"/>
          <p:nvPr/>
        </p:nvSpPr>
        <p:spPr>
          <a:xfrm>
            <a:off x="4857863" y="114780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Altitudes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41" name="组合 70">
            <a:extLst>
              <a:ext uri="{FF2B5EF4-FFF2-40B4-BE49-F238E27FC236}">
                <a16:creationId xmlns:a16="http://schemas.microsoft.com/office/drawing/2014/main" id="{A92451C2-6502-4573-B1A0-36412DF5F0AE}"/>
              </a:ext>
            </a:extLst>
          </p:cNvPr>
          <p:cNvGrpSpPr/>
          <p:nvPr/>
        </p:nvGrpSpPr>
        <p:grpSpPr>
          <a:xfrm>
            <a:off x="4432263" y="506471"/>
            <a:ext cx="401146" cy="350716"/>
            <a:chOff x="4686124" y="2670432"/>
            <a:chExt cx="620528" cy="542518"/>
          </a:xfrm>
        </p:grpSpPr>
        <p:pic>
          <p:nvPicPr>
            <p:cNvPr id="42" name="图片 71">
              <a:extLst>
                <a:ext uri="{FF2B5EF4-FFF2-40B4-BE49-F238E27FC236}">
                  <a16:creationId xmlns:a16="http://schemas.microsoft.com/office/drawing/2014/main" id="{0674131B-6A58-4713-8C37-5FDCD748B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43" name="任意多边形 72">
              <a:extLst>
                <a:ext uri="{FF2B5EF4-FFF2-40B4-BE49-F238E27FC236}">
                  <a16:creationId xmlns:a16="http://schemas.microsoft.com/office/drawing/2014/main" id="{09FA6FA4-08F5-4DFF-A315-8A32F1B38332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73">
            <a:extLst>
              <a:ext uri="{FF2B5EF4-FFF2-40B4-BE49-F238E27FC236}">
                <a16:creationId xmlns:a16="http://schemas.microsoft.com/office/drawing/2014/main" id="{657BBBF5-1397-42B6-BCAD-ED666DEB46CD}"/>
              </a:ext>
            </a:extLst>
          </p:cNvPr>
          <p:cNvGrpSpPr/>
          <p:nvPr/>
        </p:nvGrpSpPr>
        <p:grpSpPr>
          <a:xfrm>
            <a:off x="4452081" y="1162436"/>
            <a:ext cx="401146" cy="350716"/>
            <a:chOff x="4686124" y="2670432"/>
            <a:chExt cx="620528" cy="542518"/>
          </a:xfrm>
        </p:grpSpPr>
        <p:pic>
          <p:nvPicPr>
            <p:cNvPr id="45" name="图片 74">
              <a:extLst>
                <a:ext uri="{FF2B5EF4-FFF2-40B4-BE49-F238E27FC236}">
                  <a16:creationId xmlns:a16="http://schemas.microsoft.com/office/drawing/2014/main" id="{4AA4DF14-301F-4162-96CD-0492B1815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46" name="任意多边形 75">
              <a:extLst>
                <a:ext uri="{FF2B5EF4-FFF2-40B4-BE49-F238E27FC236}">
                  <a16:creationId xmlns:a16="http://schemas.microsoft.com/office/drawing/2014/main" id="{045017B8-3018-46A0-8FD0-46D77FC46BF1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3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1575 0.4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4" y="20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125 0.40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20530" y="2873965"/>
            <a:ext cx="5519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ii. Locate the stores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“Point” tool to draw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Points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(1, 2)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,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(7, 10)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(12, 4) </a:t>
            </a:r>
            <a:b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</a:b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or anywhere that you want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019919A9-A9F1-4396-AEAA-497DFF5DBEC1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8" name="任意多边形 5">
              <a:extLst>
                <a:ext uri="{FF2B5EF4-FFF2-40B4-BE49-F238E27FC236}">
                  <a16:creationId xmlns:a16="http://schemas.microsoft.com/office/drawing/2014/main" id="{4B18A152-5C58-4DDD-B86A-BEA580F4AA3D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2" name="任意多边形 6">
              <a:extLst>
                <a:ext uri="{FF2B5EF4-FFF2-40B4-BE49-F238E27FC236}">
                  <a16:creationId xmlns:a16="http://schemas.microsoft.com/office/drawing/2014/main" id="{FF946F3A-25AD-4AD1-945E-6EE8F980837C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58">
            <a:extLst>
              <a:ext uri="{FF2B5EF4-FFF2-40B4-BE49-F238E27FC236}">
                <a16:creationId xmlns:a16="http://schemas.microsoft.com/office/drawing/2014/main" id="{109BDE12-9D57-4C42-8EFA-9FCF15293EDE}"/>
              </a:ext>
            </a:extLst>
          </p:cNvPr>
          <p:cNvSpPr/>
          <p:nvPr/>
        </p:nvSpPr>
        <p:spPr>
          <a:xfrm>
            <a:off x="1883292" y="1100367"/>
            <a:ext cx="1887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BC9DF4-ADCE-4A0A-9D6D-0E7D4D1AB4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09"/>
          <a:stretch/>
        </p:blipFill>
        <p:spPr bwMode="auto">
          <a:xfrm>
            <a:off x="7837394" y="2873965"/>
            <a:ext cx="2604463" cy="1278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47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1235481" y="2892295"/>
            <a:ext cx="594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iii. Construct the distributor roads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“Segment” tool to draw 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Line segments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BC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</a:t>
            </a:r>
          </a:p>
        </p:txBody>
      </p:sp>
      <p:grpSp>
        <p:nvGrpSpPr>
          <p:cNvPr id="17" name="组合 4">
            <a:extLst>
              <a:ext uri="{FF2B5EF4-FFF2-40B4-BE49-F238E27FC236}">
                <a16:creationId xmlns:a16="http://schemas.microsoft.com/office/drawing/2014/main" id="{048AA0E5-A46E-4829-80DA-7C08069DB2F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18" name="任意多边形 5">
              <a:extLst>
                <a:ext uri="{FF2B5EF4-FFF2-40B4-BE49-F238E27FC236}">
                  <a16:creationId xmlns:a16="http://schemas.microsoft.com/office/drawing/2014/main" id="{FE10D231-BB65-4D66-ADC2-820FC96A8F3C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2" name="任意多边形 6">
              <a:extLst>
                <a:ext uri="{FF2B5EF4-FFF2-40B4-BE49-F238E27FC236}">
                  <a16:creationId xmlns:a16="http://schemas.microsoft.com/office/drawing/2014/main" id="{E238DC26-D902-47A4-8BEC-A6EDDB1CE1BD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CDB80177-7D88-4C5A-8E9C-07C3965A4FDF}"/>
              </a:ext>
            </a:extLst>
          </p:cNvPr>
          <p:cNvSpPr/>
          <p:nvPr/>
        </p:nvSpPr>
        <p:spPr>
          <a:xfrm>
            <a:off x="1821736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iii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FCFFE-968B-460C-A864-B5AAFEA8C0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27"/>
          <a:stretch/>
        </p:blipFill>
        <p:spPr bwMode="auto">
          <a:xfrm>
            <a:off x="7884978" y="2730428"/>
            <a:ext cx="2556879" cy="1524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3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644170"/>
            <a:ext cx="6763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iv. Draw angle bisectors of each angle of the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“Angle Bisector” tool to draw the angle bisector of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BAC 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Point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Point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lang="en-GB" sz="2400" kern="100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Point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Similar steps for 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ABC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∠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ACB</a:t>
            </a:r>
            <a:r>
              <a:rPr lang="en-US" altLang="zh-TW" sz="2400" b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endParaRPr lang="zh-TW" altLang="en-US" sz="2400" b="1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E7A854B6-39AE-4BDC-AC7B-502BE297BF2F}"/>
              </a:ext>
            </a:extLst>
          </p:cNvPr>
          <p:cNvSpPr/>
          <p:nvPr/>
        </p:nvSpPr>
        <p:spPr>
          <a:xfrm>
            <a:off x="1821736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iv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C5F574-B9F6-40EA-BCDD-A84317ECC1B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129"/>
          <a:stretch/>
        </p:blipFill>
        <p:spPr bwMode="auto">
          <a:xfrm>
            <a:off x="8048309" y="2682065"/>
            <a:ext cx="2653184" cy="2601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32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E1C70-8F55-4CF2-BC39-E9D9B3F0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26" y="542522"/>
            <a:ext cx="7687748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2" y="2644170"/>
            <a:ext cx="7078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v. Locate the warehouse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“Point” tool to draw the point of intersection of the three angle bisectors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the point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“Rename”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Input “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”</a:t>
            </a: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58">
            <a:extLst>
              <a:ext uri="{FF2B5EF4-FFF2-40B4-BE49-F238E27FC236}">
                <a16:creationId xmlns:a16="http://schemas.microsoft.com/office/drawing/2014/main" id="{504E30C6-AA9E-4ED8-A134-6B7E4E2699E8}"/>
              </a:ext>
            </a:extLst>
          </p:cNvPr>
          <p:cNvSpPr/>
          <p:nvPr/>
        </p:nvSpPr>
        <p:spPr>
          <a:xfrm>
            <a:off x="1821736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</a:t>
            </a:r>
          </a:p>
        </p:txBody>
      </p:sp>
    </p:spTree>
    <p:extLst>
      <p:ext uri="{BB962C8B-B14F-4D97-AF65-F5344CB8AC3E}">
        <p14:creationId xmlns:p14="http://schemas.microsoft.com/office/powerpoint/2010/main" val="19369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828835"/>
            <a:ext cx="6763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vi. Hide the construction lines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(i.e., the angle bisectors)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each angle bisector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Untick “Show Object”</a:t>
            </a: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58">
            <a:extLst>
              <a:ext uri="{FF2B5EF4-FFF2-40B4-BE49-F238E27FC236}">
                <a16:creationId xmlns:a16="http://schemas.microsoft.com/office/drawing/2014/main" id="{E2FE5C67-4DF7-431B-B788-2470E9BBED6B}"/>
              </a:ext>
            </a:extLst>
          </p:cNvPr>
          <p:cNvSpPr/>
          <p:nvPr/>
        </p:nvSpPr>
        <p:spPr>
          <a:xfrm>
            <a:off x="1821736" y="1101214"/>
            <a:ext cx="20102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6D6251-6229-4C57-BA64-EEB24E80F9D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8"/>
          <a:stretch/>
        </p:blipFill>
        <p:spPr bwMode="auto">
          <a:xfrm>
            <a:off x="7892508" y="2169703"/>
            <a:ext cx="2945696" cy="251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0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828835"/>
            <a:ext cx="67632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vii. Draw the foot of a perpendicular from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on each side of the triangle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“Perpendicular Line” tool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Select Point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Select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/>
                <a:cs typeface="Times New Roman" panose="02020603050405020304" pitchFamily="18" charset="0"/>
              </a:rPr>
              <a:t>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“Point” tool to create the point of intersection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Similar steps for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BC</a:t>
            </a:r>
            <a:r>
              <a:rPr lang="zh-TW" altLang="en-US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AC</a:t>
            </a:r>
            <a:r>
              <a:rPr lang="en-US" altLang="zh-TW" sz="2400" b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Rename the points as in the figure</a:t>
            </a:r>
            <a:endParaRPr lang="zh-TW" altLang="en-US" sz="24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58">
            <a:extLst>
              <a:ext uri="{FF2B5EF4-FFF2-40B4-BE49-F238E27FC236}">
                <a16:creationId xmlns:a16="http://schemas.microsoft.com/office/drawing/2014/main" id="{EA88C6BA-4B9C-4B28-BBBF-D30094502177}"/>
              </a:ext>
            </a:extLst>
          </p:cNvPr>
          <p:cNvSpPr/>
          <p:nvPr/>
        </p:nvSpPr>
        <p:spPr>
          <a:xfrm>
            <a:off x="1797096" y="1101214"/>
            <a:ext cx="20595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vii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FB1576-0DEF-4A43-A824-EDA902EA749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162"/>
          <a:stretch/>
        </p:blipFill>
        <p:spPr bwMode="auto">
          <a:xfrm>
            <a:off x="7752541" y="3570141"/>
            <a:ext cx="3125133" cy="156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5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09646-4397-4D07-863C-A5E79B5F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26" y="537759"/>
            <a:ext cx="7687748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3" y="2828835"/>
            <a:ext cx="6763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viii. Hide the construction lines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(i.e., the perpendicular 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 each perpendicular line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Untick “Show Object”</a:t>
            </a: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58">
            <a:extLst>
              <a:ext uri="{FF2B5EF4-FFF2-40B4-BE49-F238E27FC236}">
                <a16:creationId xmlns:a16="http://schemas.microsoft.com/office/drawing/2014/main" id="{86A1E369-5272-4A39-BBBA-6C63A5312B1E}"/>
              </a:ext>
            </a:extLst>
          </p:cNvPr>
          <p:cNvSpPr/>
          <p:nvPr/>
        </p:nvSpPr>
        <p:spPr>
          <a:xfrm>
            <a:off x="1697522" y="1101214"/>
            <a:ext cx="22587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viii</a:t>
            </a:r>
          </a:p>
        </p:txBody>
      </p:sp>
    </p:spTree>
    <p:extLst>
      <p:ext uri="{BB962C8B-B14F-4D97-AF65-F5344CB8AC3E}">
        <p14:creationId xmlns:p14="http://schemas.microsoft.com/office/powerpoint/2010/main" val="19535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15" name="矩形 58">
            <a:extLst>
              <a:ext uri="{FF2B5EF4-FFF2-40B4-BE49-F238E27FC236}">
                <a16:creationId xmlns:a16="http://schemas.microsoft.com/office/drawing/2014/main" id="{14369746-004B-42D5-87A3-3AD2CCC241CD}"/>
              </a:ext>
            </a:extLst>
          </p:cNvPr>
          <p:cNvSpPr/>
          <p:nvPr/>
        </p:nvSpPr>
        <p:spPr>
          <a:xfrm>
            <a:off x="989272" y="2828835"/>
            <a:ext cx="94378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ix.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Show the distance of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WS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WT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Use “Segment” tool to draw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Line segment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Right-click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“Settings”</a:t>
            </a:r>
            <a:b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“Basic” tab </a:t>
            </a: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“Show Label”</a:t>
            </a:r>
            <a:b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</a:br>
            <a:r>
              <a:rPr lang="en-GB" sz="2400" kern="1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Select “Value”</a:t>
            </a:r>
            <a:r>
              <a:rPr lang="en-US" altLang="zh-CN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Set the </a:t>
            </a:r>
            <a:r>
              <a:rPr lang="en-US" altLang="zh-CN" sz="2400" b="1" dirty="0" err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colour</a:t>
            </a: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and line style of</a:t>
            </a:r>
            <a:r>
              <a:rPr lang="zh-TW" altLang="en-US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WR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Similar steps for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WS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WT</a:t>
            </a:r>
            <a:endParaRPr lang="zh-TW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8" name="组合 4">
            <a:extLst>
              <a:ext uri="{FF2B5EF4-FFF2-40B4-BE49-F238E27FC236}">
                <a16:creationId xmlns:a16="http://schemas.microsoft.com/office/drawing/2014/main" id="{F0017E60-1234-447C-8AE6-BC2FAD391F55}"/>
              </a:ext>
            </a:extLst>
          </p:cNvPr>
          <p:cNvGrpSpPr/>
          <p:nvPr/>
        </p:nvGrpSpPr>
        <p:grpSpPr>
          <a:xfrm>
            <a:off x="1760181" y="637780"/>
            <a:ext cx="2133393" cy="1603976"/>
            <a:chOff x="5610999" y="2123266"/>
            <a:chExt cx="5013020" cy="3268381"/>
          </a:xfrm>
        </p:grpSpPr>
        <p:sp>
          <p:nvSpPr>
            <p:cNvPr id="22" name="任意多边形 5">
              <a:extLst>
                <a:ext uri="{FF2B5EF4-FFF2-40B4-BE49-F238E27FC236}">
                  <a16:creationId xmlns:a16="http://schemas.microsoft.com/office/drawing/2014/main" id="{7BE1BC51-9428-4C28-A62E-E2817CCAF890}"/>
                </a:ext>
              </a:extLst>
            </p:cNvPr>
            <p:cNvSpPr/>
            <p:nvPr/>
          </p:nvSpPr>
          <p:spPr>
            <a:xfrm>
              <a:off x="5610999" y="2123266"/>
              <a:ext cx="5013020" cy="3268381"/>
            </a:xfrm>
            <a:custGeom>
              <a:avLst/>
              <a:gdLst>
                <a:gd name="connsiteX0" fmla="*/ 220909 w 3116901"/>
                <a:gd name="connsiteY0" fmla="*/ 465131 h 1901593"/>
                <a:gd name="connsiteX1" fmla="*/ 230434 w 3116901"/>
                <a:gd name="connsiteY1" fmla="*/ 1674806 h 1901593"/>
                <a:gd name="connsiteX2" fmla="*/ 2592634 w 3116901"/>
                <a:gd name="connsiteY2" fmla="*/ 1760531 h 1901593"/>
                <a:gd name="connsiteX3" fmla="*/ 2916484 w 3116901"/>
                <a:gd name="connsiteY3" fmla="*/ 160331 h 1901593"/>
                <a:gd name="connsiteX4" fmla="*/ 97084 w 3116901"/>
                <a:gd name="connsiteY4" fmla="*/ 141281 h 1901593"/>
                <a:gd name="connsiteX0-1" fmla="*/ 140036 w 3217003"/>
                <a:gd name="connsiteY0-2" fmla="*/ 227006 h 1913305"/>
                <a:gd name="connsiteX1-3" fmla="*/ 330536 w 3217003"/>
                <a:gd name="connsiteY1-4" fmla="*/ 1674806 h 1913305"/>
                <a:gd name="connsiteX2-5" fmla="*/ 2692736 w 3217003"/>
                <a:gd name="connsiteY2-6" fmla="*/ 1760531 h 1913305"/>
                <a:gd name="connsiteX3-7" fmla="*/ 3016586 w 3217003"/>
                <a:gd name="connsiteY3-8" fmla="*/ 160331 h 1913305"/>
                <a:gd name="connsiteX4-9" fmla="*/ 197186 w 3217003"/>
                <a:gd name="connsiteY4-10" fmla="*/ 141281 h 1913305"/>
                <a:gd name="connsiteX0-11" fmla="*/ 62188 w 3139155"/>
                <a:gd name="connsiteY0-12" fmla="*/ 227006 h 1913305"/>
                <a:gd name="connsiteX1-13" fmla="*/ 252688 w 3139155"/>
                <a:gd name="connsiteY1-14" fmla="*/ 1674806 h 1913305"/>
                <a:gd name="connsiteX2-15" fmla="*/ 2614888 w 3139155"/>
                <a:gd name="connsiteY2-16" fmla="*/ 1760531 h 1913305"/>
                <a:gd name="connsiteX3-17" fmla="*/ 2938738 w 3139155"/>
                <a:gd name="connsiteY3-18" fmla="*/ 160331 h 1913305"/>
                <a:gd name="connsiteX4-19" fmla="*/ 119338 w 3139155"/>
                <a:gd name="connsiteY4-20" fmla="*/ 141281 h 1913305"/>
                <a:gd name="connsiteX0-21" fmla="*/ 95605 w 3174752"/>
                <a:gd name="connsiteY0-22" fmla="*/ 227006 h 1967205"/>
                <a:gd name="connsiteX1-23" fmla="*/ 228955 w 3174752"/>
                <a:gd name="connsiteY1-24" fmla="*/ 1779581 h 1967205"/>
                <a:gd name="connsiteX2-25" fmla="*/ 2648305 w 3174752"/>
                <a:gd name="connsiteY2-26" fmla="*/ 1760531 h 1967205"/>
                <a:gd name="connsiteX3-27" fmla="*/ 2972155 w 3174752"/>
                <a:gd name="connsiteY3-28" fmla="*/ 160331 h 1967205"/>
                <a:gd name="connsiteX4-29" fmla="*/ 152755 w 3174752"/>
                <a:gd name="connsiteY4-30" fmla="*/ 141281 h 1967205"/>
                <a:gd name="connsiteX0-31" fmla="*/ 0 w 3079147"/>
                <a:gd name="connsiteY0-32" fmla="*/ 227006 h 1902586"/>
                <a:gd name="connsiteX1-33" fmla="*/ 133350 w 3079147"/>
                <a:gd name="connsiteY1-34" fmla="*/ 1779581 h 1902586"/>
                <a:gd name="connsiteX2-35" fmla="*/ 2552700 w 3079147"/>
                <a:gd name="connsiteY2-36" fmla="*/ 1760531 h 1902586"/>
                <a:gd name="connsiteX3-37" fmla="*/ 2876550 w 3079147"/>
                <a:gd name="connsiteY3-38" fmla="*/ 160331 h 1902586"/>
                <a:gd name="connsiteX4-39" fmla="*/ 57150 w 3079147"/>
                <a:gd name="connsiteY4-40" fmla="*/ 141281 h 1902586"/>
                <a:gd name="connsiteX0-41" fmla="*/ 9625 w 3090241"/>
                <a:gd name="connsiteY0-42" fmla="*/ 227006 h 1933691"/>
                <a:gd name="connsiteX1-43" fmla="*/ 104875 w 3090241"/>
                <a:gd name="connsiteY1-44" fmla="*/ 1846256 h 1933691"/>
                <a:gd name="connsiteX2-45" fmla="*/ 2562325 w 3090241"/>
                <a:gd name="connsiteY2-46" fmla="*/ 1760531 h 1933691"/>
                <a:gd name="connsiteX3-47" fmla="*/ 2886175 w 3090241"/>
                <a:gd name="connsiteY3-48" fmla="*/ 160331 h 1933691"/>
                <a:gd name="connsiteX4-49" fmla="*/ 66775 w 3090241"/>
                <a:gd name="connsiteY4-50" fmla="*/ 141281 h 1933691"/>
                <a:gd name="connsiteX0-51" fmla="*/ 145124 w 3382515"/>
                <a:gd name="connsiteY0-52" fmla="*/ 229650 h 2029685"/>
                <a:gd name="connsiteX1-53" fmla="*/ 240374 w 3382515"/>
                <a:gd name="connsiteY1-54" fmla="*/ 1848900 h 2029685"/>
                <a:gd name="connsiteX2-55" fmla="*/ 3040724 w 3382515"/>
                <a:gd name="connsiteY2-56" fmla="*/ 1801275 h 2029685"/>
                <a:gd name="connsiteX3-57" fmla="*/ 3021674 w 3382515"/>
                <a:gd name="connsiteY3-58" fmla="*/ 162975 h 2029685"/>
                <a:gd name="connsiteX4-59" fmla="*/ 202274 w 3382515"/>
                <a:gd name="connsiteY4-60" fmla="*/ 143925 h 2029685"/>
                <a:gd name="connsiteX0-61" fmla="*/ 145124 w 3267646"/>
                <a:gd name="connsiteY0-62" fmla="*/ 229650 h 1964648"/>
                <a:gd name="connsiteX1-63" fmla="*/ 240374 w 3267646"/>
                <a:gd name="connsiteY1-64" fmla="*/ 1848900 h 1964648"/>
                <a:gd name="connsiteX2-65" fmla="*/ 3040724 w 3267646"/>
                <a:gd name="connsiteY2-66" fmla="*/ 1801275 h 1964648"/>
                <a:gd name="connsiteX3-67" fmla="*/ 3021674 w 3267646"/>
                <a:gd name="connsiteY3-68" fmla="*/ 162975 h 1964648"/>
                <a:gd name="connsiteX4-69" fmla="*/ 202274 w 3267646"/>
                <a:gd name="connsiteY4-70" fmla="*/ 143925 h 1964648"/>
                <a:gd name="connsiteX0-71" fmla="*/ 0 w 3122522"/>
                <a:gd name="connsiteY0-72" fmla="*/ 229650 h 1880061"/>
                <a:gd name="connsiteX1-73" fmla="*/ 95250 w 3122522"/>
                <a:gd name="connsiteY1-74" fmla="*/ 1848900 h 1880061"/>
                <a:gd name="connsiteX2-75" fmla="*/ 2895600 w 3122522"/>
                <a:gd name="connsiteY2-76" fmla="*/ 1801275 h 1880061"/>
                <a:gd name="connsiteX3-77" fmla="*/ 2876550 w 3122522"/>
                <a:gd name="connsiteY3-78" fmla="*/ 162975 h 1880061"/>
                <a:gd name="connsiteX4-79" fmla="*/ 57150 w 3122522"/>
                <a:gd name="connsiteY4-80" fmla="*/ 143925 h 1880061"/>
                <a:gd name="connsiteX0-81" fmla="*/ 0 w 3028753"/>
                <a:gd name="connsiteY0-82" fmla="*/ 170255 h 1820666"/>
                <a:gd name="connsiteX1-83" fmla="*/ 95250 w 3028753"/>
                <a:gd name="connsiteY1-84" fmla="*/ 1789505 h 1820666"/>
                <a:gd name="connsiteX2-85" fmla="*/ 2895600 w 3028753"/>
                <a:gd name="connsiteY2-86" fmla="*/ 1741880 h 1820666"/>
                <a:gd name="connsiteX3-87" fmla="*/ 2876550 w 3028753"/>
                <a:gd name="connsiteY3-88" fmla="*/ 103580 h 1820666"/>
                <a:gd name="connsiteX4-89" fmla="*/ 57150 w 3028753"/>
                <a:gd name="connsiteY4-90" fmla="*/ 84530 h 1820666"/>
                <a:gd name="connsiteX0-91" fmla="*/ 0 w 2990850"/>
                <a:gd name="connsiteY0-92" fmla="*/ 163901 h 1814312"/>
                <a:gd name="connsiteX1-93" fmla="*/ 95250 w 2990850"/>
                <a:gd name="connsiteY1-94" fmla="*/ 1783151 h 1814312"/>
                <a:gd name="connsiteX2-95" fmla="*/ 2895600 w 2990850"/>
                <a:gd name="connsiteY2-96" fmla="*/ 1735526 h 1814312"/>
                <a:gd name="connsiteX3-97" fmla="*/ 2876550 w 2990850"/>
                <a:gd name="connsiteY3-98" fmla="*/ 97226 h 1814312"/>
                <a:gd name="connsiteX4-99" fmla="*/ 57150 w 2990850"/>
                <a:gd name="connsiteY4-100" fmla="*/ 78176 h 1814312"/>
                <a:gd name="connsiteX0-101" fmla="*/ 0 w 3007550"/>
                <a:gd name="connsiteY0-102" fmla="*/ 163901 h 1834789"/>
                <a:gd name="connsiteX1-103" fmla="*/ 95250 w 3007550"/>
                <a:gd name="connsiteY1-104" fmla="*/ 1783151 h 1834789"/>
                <a:gd name="connsiteX2-105" fmla="*/ 2895600 w 3007550"/>
                <a:gd name="connsiteY2-106" fmla="*/ 1735526 h 1834789"/>
                <a:gd name="connsiteX3-107" fmla="*/ 2876550 w 3007550"/>
                <a:gd name="connsiteY3-108" fmla="*/ 97226 h 1834789"/>
                <a:gd name="connsiteX4-109" fmla="*/ 57150 w 3007550"/>
                <a:gd name="connsiteY4-110" fmla="*/ 78176 h 1834789"/>
                <a:gd name="connsiteX0-111" fmla="*/ 141454 w 3124280"/>
                <a:gd name="connsiteY0-112" fmla="*/ 163901 h 1901937"/>
                <a:gd name="connsiteX1-113" fmla="*/ 236704 w 3124280"/>
                <a:gd name="connsiteY1-114" fmla="*/ 1783151 h 1901937"/>
                <a:gd name="connsiteX2-115" fmla="*/ 2986770 w 3124280"/>
                <a:gd name="connsiteY2-116" fmla="*/ 1694365 h 1901937"/>
                <a:gd name="connsiteX3-117" fmla="*/ 3018004 w 3124280"/>
                <a:gd name="connsiteY3-118" fmla="*/ 97226 h 1901937"/>
                <a:gd name="connsiteX4-119" fmla="*/ 198604 w 3124280"/>
                <a:gd name="connsiteY4-120" fmla="*/ 78176 h 1901937"/>
                <a:gd name="connsiteX0-121" fmla="*/ 141454 w 3142193"/>
                <a:gd name="connsiteY0-122" fmla="*/ 163901 h 1918974"/>
                <a:gd name="connsiteX1-123" fmla="*/ 236704 w 3142193"/>
                <a:gd name="connsiteY1-124" fmla="*/ 1783151 h 1918974"/>
                <a:gd name="connsiteX2-125" fmla="*/ 2986770 w 3142193"/>
                <a:gd name="connsiteY2-126" fmla="*/ 1694365 h 1918974"/>
                <a:gd name="connsiteX3-127" fmla="*/ 3018004 w 3142193"/>
                <a:gd name="connsiteY3-128" fmla="*/ 97226 h 1918974"/>
                <a:gd name="connsiteX4-129" fmla="*/ 198604 w 3142193"/>
                <a:gd name="connsiteY4-130" fmla="*/ 78176 h 1918974"/>
                <a:gd name="connsiteX0-131" fmla="*/ 4819 w 3005558"/>
                <a:gd name="connsiteY0-132" fmla="*/ 163901 h 1834004"/>
                <a:gd name="connsiteX1-133" fmla="*/ 100069 w 3005558"/>
                <a:gd name="connsiteY1-134" fmla="*/ 1783151 h 1834004"/>
                <a:gd name="connsiteX2-135" fmla="*/ 2850135 w 3005558"/>
                <a:gd name="connsiteY2-136" fmla="*/ 1694365 h 1834004"/>
                <a:gd name="connsiteX3-137" fmla="*/ 2881369 w 3005558"/>
                <a:gd name="connsiteY3-138" fmla="*/ 97226 h 1834004"/>
                <a:gd name="connsiteX4-139" fmla="*/ 61969 w 3005558"/>
                <a:gd name="connsiteY4-140" fmla="*/ 78176 h 1834004"/>
                <a:gd name="connsiteX0-141" fmla="*/ 4819 w 2972867"/>
                <a:gd name="connsiteY0-142" fmla="*/ 163901 h 1834004"/>
                <a:gd name="connsiteX1-143" fmla="*/ 100069 w 2972867"/>
                <a:gd name="connsiteY1-144" fmla="*/ 1783151 h 1834004"/>
                <a:gd name="connsiteX2-145" fmla="*/ 2850135 w 2972867"/>
                <a:gd name="connsiteY2-146" fmla="*/ 1694365 h 1834004"/>
                <a:gd name="connsiteX3-147" fmla="*/ 2881369 w 2972867"/>
                <a:gd name="connsiteY3-148" fmla="*/ 97226 h 1834004"/>
                <a:gd name="connsiteX4-149" fmla="*/ 61969 w 2972867"/>
                <a:gd name="connsiteY4-150" fmla="*/ 78176 h 1834004"/>
                <a:gd name="connsiteX0-151" fmla="*/ 138835 w 3086653"/>
                <a:gd name="connsiteY0-152" fmla="*/ 163901 h 1903589"/>
                <a:gd name="connsiteX1-153" fmla="*/ 234085 w 3086653"/>
                <a:gd name="connsiteY1-154" fmla="*/ 1783151 h 1903589"/>
                <a:gd name="connsiteX2-155" fmla="*/ 2948235 w 3086653"/>
                <a:gd name="connsiteY2-156" fmla="*/ 1653204 h 1903589"/>
                <a:gd name="connsiteX3-157" fmla="*/ 3015385 w 3086653"/>
                <a:gd name="connsiteY3-158" fmla="*/ 97226 h 1903589"/>
                <a:gd name="connsiteX4-159" fmla="*/ 195985 w 3086653"/>
                <a:gd name="connsiteY4-160" fmla="*/ 78176 h 1903589"/>
                <a:gd name="connsiteX0-161" fmla="*/ 7442 w 2955260"/>
                <a:gd name="connsiteY0-162" fmla="*/ 163901 h 1815487"/>
                <a:gd name="connsiteX1-163" fmla="*/ 102692 w 2955260"/>
                <a:gd name="connsiteY1-164" fmla="*/ 1783151 h 1815487"/>
                <a:gd name="connsiteX2-165" fmla="*/ 2816842 w 2955260"/>
                <a:gd name="connsiteY2-166" fmla="*/ 1653204 h 1815487"/>
                <a:gd name="connsiteX3-167" fmla="*/ 2883992 w 2955260"/>
                <a:gd name="connsiteY3-168" fmla="*/ 97226 h 1815487"/>
                <a:gd name="connsiteX4-169" fmla="*/ 64592 w 2955260"/>
                <a:gd name="connsiteY4-170" fmla="*/ 78176 h 1815487"/>
                <a:gd name="connsiteX0-171" fmla="*/ 7442 w 2945083"/>
                <a:gd name="connsiteY0-172" fmla="*/ 163901 h 1815487"/>
                <a:gd name="connsiteX1-173" fmla="*/ 102692 w 2945083"/>
                <a:gd name="connsiteY1-174" fmla="*/ 1783151 h 1815487"/>
                <a:gd name="connsiteX2-175" fmla="*/ 2816842 w 2945083"/>
                <a:gd name="connsiteY2-176" fmla="*/ 1653204 h 1815487"/>
                <a:gd name="connsiteX3-177" fmla="*/ 2883992 w 2945083"/>
                <a:gd name="connsiteY3-178" fmla="*/ 97226 h 1815487"/>
                <a:gd name="connsiteX4-179" fmla="*/ 64592 w 2945083"/>
                <a:gd name="connsiteY4-180" fmla="*/ 78176 h 1815487"/>
                <a:gd name="connsiteX0-181" fmla="*/ 7442 w 2900471"/>
                <a:gd name="connsiteY0-182" fmla="*/ 163901 h 1897167"/>
                <a:gd name="connsiteX1-183" fmla="*/ 102692 w 2900471"/>
                <a:gd name="connsiteY1-184" fmla="*/ 1783151 h 1897167"/>
                <a:gd name="connsiteX2-185" fmla="*/ 2413273 w 2900471"/>
                <a:gd name="connsiteY2-186" fmla="*/ 1750499 h 1897167"/>
                <a:gd name="connsiteX3-187" fmla="*/ 2816842 w 2900471"/>
                <a:gd name="connsiteY3-188" fmla="*/ 1653204 h 1897167"/>
                <a:gd name="connsiteX4-189" fmla="*/ 2883992 w 2900471"/>
                <a:gd name="connsiteY4-190" fmla="*/ 97226 h 1897167"/>
                <a:gd name="connsiteX5" fmla="*/ 64592 w 2900471"/>
                <a:gd name="connsiteY5" fmla="*/ 78176 h 1897167"/>
                <a:gd name="connsiteX0-191" fmla="*/ 8947 w 2901976"/>
                <a:gd name="connsiteY0-192" fmla="*/ 163901 h 1821173"/>
                <a:gd name="connsiteX1-193" fmla="*/ 104197 w 2901976"/>
                <a:gd name="connsiteY1-194" fmla="*/ 1783151 h 1821173"/>
                <a:gd name="connsiteX2-195" fmla="*/ 2414778 w 2901976"/>
                <a:gd name="connsiteY2-196" fmla="*/ 1750499 h 1821173"/>
                <a:gd name="connsiteX3-197" fmla="*/ 2818347 w 2901976"/>
                <a:gd name="connsiteY3-198" fmla="*/ 1653204 h 1821173"/>
                <a:gd name="connsiteX4-199" fmla="*/ 2885497 w 2901976"/>
                <a:gd name="connsiteY4-200" fmla="*/ 97226 h 1821173"/>
                <a:gd name="connsiteX5-201" fmla="*/ 66097 w 2901976"/>
                <a:gd name="connsiteY5-202" fmla="*/ 78176 h 1821173"/>
                <a:gd name="connsiteX0-203" fmla="*/ 8947 w 2928454"/>
                <a:gd name="connsiteY0-204" fmla="*/ 163901 h 1821173"/>
                <a:gd name="connsiteX1-205" fmla="*/ 104197 w 2928454"/>
                <a:gd name="connsiteY1-206" fmla="*/ 1783151 h 1821173"/>
                <a:gd name="connsiteX2-207" fmla="*/ 2414778 w 2928454"/>
                <a:gd name="connsiteY2-208" fmla="*/ 1750499 h 1821173"/>
                <a:gd name="connsiteX3-209" fmla="*/ 2882998 w 2928454"/>
                <a:gd name="connsiteY3-210" fmla="*/ 1365078 h 1821173"/>
                <a:gd name="connsiteX4-211" fmla="*/ 2885497 w 2928454"/>
                <a:gd name="connsiteY4-212" fmla="*/ 97226 h 1821173"/>
                <a:gd name="connsiteX5-213" fmla="*/ 66097 w 2928454"/>
                <a:gd name="connsiteY5-214" fmla="*/ 78176 h 1821173"/>
                <a:gd name="connsiteX0-215" fmla="*/ 8947 w 2902625"/>
                <a:gd name="connsiteY0-216" fmla="*/ 163901 h 1821173"/>
                <a:gd name="connsiteX1-217" fmla="*/ 104197 w 2902625"/>
                <a:gd name="connsiteY1-218" fmla="*/ 1783151 h 1821173"/>
                <a:gd name="connsiteX2-219" fmla="*/ 2414778 w 2902625"/>
                <a:gd name="connsiteY2-220" fmla="*/ 1750499 h 1821173"/>
                <a:gd name="connsiteX3-221" fmla="*/ 2882998 w 2902625"/>
                <a:gd name="connsiteY3-222" fmla="*/ 1365078 h 1821173"/>
                <a:gd name="connsiteX4-223" fmla="*/ 2885497 w 2902625"/>
                <a:gd name="connsiteY4-224" fmla="*/ 97226 h 1821173"/>
                <a:gd name="connsiteX5-225" fmla="*/ 66097 w 2902625"/>
                <a:gd name="connsiteY5-226" fmla="*/ 78176 h 1821173"/>
                <a:gd name="connsiteX0-227" fmla="*/ 8947 w 2927949"/>
                <a:gd name="connsiteY0-228" fmla="*/ 163901 h 1821173"/>
                <a:gd name="connsiteX1-229" fmla="*/ 104197 w 2927949"/>
                <a:gd name="connsiteY1-230" fmla="*/ 1783151 h 1821173"/>
                <a:gd name="connsiteX2-231" fmla="*/ 2414778 w 2927949"/>
                <a:gd name="connsiteY2-232" fmla="*/ 1750499 h 1821173"/>
                <a:gd name="connsiteX3-233" fmla="*/ 2926098 w 2927949"/>
                <a:gd name="connsiteY3-234" fmla="*/ 1406239 h 1821173"/>
                <a:gd name="connsiteX4-235" fmla="*/ 2885497 w 2927949"/>
                <a:gd name="connsiteY4-236" fmla="*/ 97226 h 1821173"/>
                <a:gd name="connsiteX5-237" fmla="*/ 66097 w 2927949"/>
                <a:gd name="connsiteY5-238" fmla="*/ 78176 h 1821173"/>
                <a:gd name="connsiteX0-239" fmla="*/ 111056 w 3059375"/>
                <a:gd name="connsiteY0-240" fmla="*/ 163901 h 1910886"/>
                <a:gd name="connsiteX1-241" fmla="*/ 206306 w 3059375"/>
                <a:gd name="connsiteY1-242" fmla="*/ 1783151 h 1910886"/>
                <a:gd name="connsiteX2-243" fmla="*/ 2538437 w 3059375"/>
                <a:gd name="connsiteY2-244" fmla="*/ 1791098 h 1910886"/>
                <a:gd name="connsiteX3-245" fmla="*/ 3028207 w 3059375"/>
                <a:gd name="connsiteY3-246" fmla="*/ 1406239 h 1910886"/>
                <a:gd name="connsiteX4-247" fmla="*/ 2987606 w 3059375"/>
                <a:gd name="connsiteY4-248" fmla="*/ 97226 h 1910886"/>
                <a:gd name="connsiteX5-249" fmla="*/ 168206 w 3059375"/>
                <a:gd name="connsiteY5-250" fmla="*/ 78176 h 1910886"/>
                <a:gd name="connsiteX0-251" fmla="*/ 0 w 2948319"/>
                <a:gd name="connsiteY0-252" fmla="*/ 163901 h 1814518"/>
                <a:gd name="connsiteX1-253" fmla="*/ 95250 w 2948319"/>
                <a:gd name="connsiteY1-254" fmla="*/ 1783151 h 1814518"/>
                <a:gd name="connsiteX2-255" fmla="*/ 2427381 w 2948319"/>
                <a:gd name="connsiteY2-256" fmla="*/ 1791098 h 1814518"/>
                <a:gd name="connsiteX3-257" fmla="*/ 2917151 w 2948319"/>
                <a:gd name="connsiteY3-258" fmla="*/ 1406239 h 1814518"/>
                <a:gd name="connsiteX4-259" fmla="*/ 2876550 w 2948319"/>
                <a:gd name="connsiteY4-260" fmla="*/ 97226 h 1814518"/>
                <a:gd name="connsiteX5-261" fmla="*/ 57150 w 2948319"/>
                <a:gd name="connsiteY5-262" fmla="*/ 78176 h 1814518"/>
                <a:gd name="connsiteX0-263" fmla="*/ 0 w 2942776"/>
                <a:gd name="connsiteY0-264" fmla="*/ 163901 h 1814518"/>
                <a:gd name="connsiteX1-265" fmla="*/ 95250 w 2942776"/>
                <a:gd name="connsiteY1-266" fmla="*/ 1783151 h 1814518"/>
                <a:gd name="connsiteX2-267" fmla="*/ 2427381 w 2942776"/>
                <a:gd name="connsiteY2-268" fmla="*/ 1791098 h 1814518"/>
                <a:gd name="connsiteX3-269" fmla="*/ 2909967 w 2942776"/>
                <a:gd name="connsiteY3-270" fmla="*/ 1452638 h 1814518"/>
                <a:gd name="connsiteX4-271" fmla="*/ 2876550 w 2942776"/>
                <a:gd name="connsiteY4-272" fmla="*/ 97226 h 1814518"/>
                <a:gd name="connsiteX5-273" fmla="*/ 57150 w 2942776"/>
                <a:gd name="connsiteY5-274" fmla="*/ 78176 h 1814518"/>
                <a:gd name="connsiteX0-275" fmla="*/ 0 w 2917357"/>
                <a:gd name="connsiteY0-276" fmla="*/ 163901 h 1814518"/>
                <a:gd name="connsiteX1-277" fmla="*/ 95250 w 2917357"/>
                <a:gd name="connsiteY1-278" fmla="*/ 1783151 h 1814518"/>
                <a:gd name="connsiteX2-279" fmla="*/ 2427381 w 2917357"/>
                <a:gd name="connsiteY2-280" fmla="*/ 1791098 h 1814518"/>
                <a:gd name="connsiteX3-281" fmla="*/ 2909967 w 2917357"/>
                <a:gd name="connsiteY3-282" fmla="*/ 1452638 h 1814518"/>
                <a:gd name="connsiteX4-283" fmla="*/ 2876550 w 2917357"/>
                <a:gd name="connsiteY4-284" fmla="*/ 97226 h 1814518"/>
                <a:gd name="connsiteX5-285" fmla="*/ 57150 w 2917357"/>
                <a:gd name="connsiteY5-286" fmla="*/ 78176 h 1814518"/>
                <a:gd name="connsiteX0-287" fmla="*/ 0 w 2914229"/>
                <a:gd name="connsiteY0-288" fmla="*/ 163901 h 1814518"/>
                <a:gd name="connsiteX1-289" fmla="*/ 95250 w 2914229"/>
                <a:gd name="connsiteY1-290" fmla="*/ 1783151 h 1814518"/>
                <a:gd name="connsiteX2-291" fmla="*/ 2427381 w 2914229"/>
                <a:gd name="connsiteY2-292" fmla="*/ 1791098 h 1814518"/>
                <a:gd name="connsiteX3-293" fmla="*/ 2909967 w 2914229"/>
                <a:gd name="connsiteY3-294" fmla="*/ 1452638 h 1814518"/>
                <a:gd name="connsiteX4-295" fmla="*/ 2876550 w 2914229"/>
                <a:gd name="connsiteY4-296" fmla="*/ 97226 h 1814518"/>
                <a:gd name="connsiteX5-297" fmla="*/ 57150 w 2914229"/>
                <a:gd name="connsiteY5-298" fmla="*/ 78176 h 18145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01" y="connsiteY5-202"/>
                </a:cxn>
              </a:cxnLst>
              <a:rect l="l" t="t" r="r" b="b"/>
              <a:pathLst>
                <a:path w="2914229" h="1814518">
                  <a:moveTo>
                    <a:pt x="0" y="163901"/>
                  </a:moveTo>
                  <a:cubicBezTo>
                    <a:pt x="7143" y="775088"/>
                    <a:pt x="-21979" y="1732348"/>
                    <a:pt x="95250" y="1783151"/>
                  </a:cubicBezTo>
                  <a:cubicBezTo>
                    <a:pt x="212479" y="1833954"/>
                    <a:pt x="1975023" y="1812756"/>
                    <a:pt x="2427381" y="1791098"/>
                  </a:cubicBezTo>
                  <a:cubicBezTo>
                    <a:pt x="2879739" y="1769440"/>
                    <a:pt x="2899757" y="1636352"/>
                    <a:pt x="2909967" y="1452638"/>
                  </a:cubicBezTo>
                  <a:cubicBezTo>
                    <a:pt x="2920177" y="1268924"/>
                    <a:pt x="2913183" y="99099"/>
                    <a:pt x="2876550" y="97226"/>
                  </a:cubicBezTo>
                  <a:cubicBezTo>
                    <a:pt x="2717800" y="-7549"/>
                    <a:pt x="1258887" y="-47237"/>
                    <a:pt x="57150" y="78176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3" name="任意多边形 6">
              <a:extLst>
                <a:ext uri="{FF2B5EF4-FFF2-40B4-BE49-F238E27FC236}">
                  <a16:creationId xmlns:a16="http://schemas.microsoft.com/office/drawing/2014/main" id="{4140014E-8741-47B4-B2B0-F367741203E6}"/>
                </a:ext>
              </a:extLst>
            </p:cNvPr>
            <p:cNvSpPr/>
            <p:nvPr/>
          </p:nvSpPr>
          <p:spPr>
            <a:xfrm>
              <a:off x="9996622" y="4825446"/>
              <a:ext cx="598549" cy="516967"/>
            </a:xfrm>
            <a:custGeom>
              <a:avLst/>
              <a:gdLst>
                <a:gd name="connsiteX0" fmla="*/ 30518 w 913922"/>
                <a:gd name="connsiteY0" fmla="*/ 810772 h 810772"/>
                <a:gd name="connsiteX1" fmla="*/ 108010 w 913922"/>
                <a:gd name="connsiteY1" fmla="*/ 51355 h 810772"/>
                <a:gd name="connsiteX2" fmla="*/ 913922 w 913922"/>
                <a:gd name="connsiteY2" fmla="*/ 66853 h 810772"/>
                <a:gd name="connsiteX0-1" fmla="*/ 30518 w 913922"/>
                <a:gd name="connsiteY0-2" fmla="*/ 810772 h 810772"/>
                <a:gd name="connsiteX1-3" fmla="*/ 108010 w 913922"/>
                <a:gd name="connsiteY1-4" fmla="*/ 51355 h 810772"/>
                <a:gd name="connsiteX2-5" fmla="*/ 913922 w 913922"/>
                <a:gd name="connsiteY2-6" fmla="*/ 66853 h 810772"/>
                <a:gd name="connsiteX0-7" fmla="*/ 6367 w 889771"/>
                <a:gd name="connsiteY0-8" fmla="*/ 810772 h 810772"/>
                <a:gd name="connsiteX1-9" fmla="*/ 83859 w 889771"/>
                <a:gd name="connsiteY1-10" fmla="*/ 51355 h 810772"/>
                <a:gd name="connsiteX2-11" fmla="*/ 889771 w 889771"/>
                <a:gd name="connsiteY2-12" fmla="*/ 66853 h 810772"/>
                <a:gd name="connsiteX0-13" fmla="*/ 6367 w 889771"/>
                <a:gd name="connsiteY0-14" fmla="*/ 759417 h 759417"/>
                <a:gd name="connsiteX1-15" fmla="*/ 83859 w 889771"/>
                <a:gd name="connsiteY1-16" fmla="*/ 0 h 759417"/>
                <a:gd name="connsiteX2-17" fmla="*/ 889771 w 889771"/>
                <a:gd name="connsiteY2-18" fmla="*/ 15498 h 759417"/>
                <a:gd name="connsiteX0-19" fmla="*/ 0 w 883404"/>
                <a:gd name="connsiteY0-20" fmla="*/ 759417 h 759417"/>
                <a:gd name="connsiteX1-21" fmla="*/ 77492 w 883404"/>
                <a:gd name="connsiteY1-22" fmla="*/ 0 h 759417"/>
                <a:gd name="connsiteX2-23" fmla="*/ 883404 w 883404"/>
                <a:gd name="connsiteY2-24" fmla="*/ 15498 h 759417"/>
                <a:gd name="connsiteX0-25" fmla="*/ 0 w 895761"/>
                <a:gd name="connsiteY0-26" fmla="*/ 805703 h 805703"/>
                <a:gd name="connsiteX1-27" fmla="*/ 77492 w 895761"/>
                <a:gd name="connsiteY1-28" fmla="*/ 46286 h 805703"/>
                <a:gd name="connsiteX2-29" fmla="*/ 895761 w 895761"/>
                <a:gd name="connsiteY2-30" fmla="*/ 0 h 805703"/>
                <a:gd name="connsiteX0-31" fmla="*/ 0 w 895761"/>
                <a:gd name="connsiteY0-32" fmla="*/ 759417 h 759417"/>
                <a:gd name="connsiteX1-33" fmla="*/ 77492 w 895761"/>
                <a:gd name="connsiteY1-34" fmla="*/ 0 h 759417"/>
                <a:gd name="connsiteX2-35" fmla="*/ 895761 w 895761"/>
                <a:gd name="connsiteY2-36" fmla="*/ 52568 h 759417"/>
                <a:gd name="connsiteX0-37" fmla="*/ 0 w 895761"/>
                <a:gd name="connsiteY0-38" fmla="*/ 759417 h 759417"/>
                <a:gd name="connsiteX1-39" fmla="*/ 77492 w 895761"/>
                <a:gd name="connsiteY1-40" fmla="*/ 0 h 759417"/>
                <a:gd name="connsiteX2-41" fmla="*/ 895761 w 895761"/>
                <a:gd name="connsiteY2-42" fmla="*/ 52568 h 759417"/>
                <a:gd name="connsiteX0-43" fmla="*/ 0 w 895761"/>
                <a:gd name="connsiteY0-44" fmla="*/ 706849 h 706849"/>
                <a:gd name="connsiteX1-45" fmla="*/ 201059 w 895761"/>
                <a:gd name="connsiteY1-46" fmla="*/ 95713 h 706849"/>
                <a:gd name="connsiteX2-47" fmla="*/ 895761 w 895761"/>
                <a:gd name="connsiteY2-48" fmla="*/ 0 h 706849"/>
                <a:gd name="connsiteX0-49" fmla="*/ 0 w 895761"/>
                <a:gd name="connsiteY0-50" fmla="*/ 706849 h 706849"/>
                <a:gd name="connsiteX1-51" fmla="*/ 201059 w 895761"/>
                <a:gd name="connsiteY1-52" fmla="*/ 95713 h 706849"/>
                <a:gd name="connsiteX2-53" fmla="*/ 895761 w 895761"/>
                <a:gd name="connsiteY2-54" fmla="*/ 0 h 706849"/>
                <a:gd name="connsiteX0-55" fmla="*/ 0 w 895761"/>
                <a:gd name="connsiteY0-56" fmla="*/ 706849 h 706849"/>
                <a:gd name="connsiteX1-57" fmla="*/ 201059 w 895761"/>
                <a:gd name="connsiteY1-58" fmla="*/ 95713 h 706849"/>
                <a:gd name="connsiteX2-59" fmla="*/ 895761 w 895761"/>
                <a:gd name="connsiteY2-60" fmla="*/ 0 h 706849"/>
                <a:gd name="connsiteX0-61" fmla="*/ 0 w 895761"/>
                <a:gd name="connsiteY0-62" fmla="*/ 706849 h 706849"/>
                <a:gd name="connsiteX1-63" fmla="*/ 306551 w 895761"/>
                <a:gd name="connsiteY1-64" fmla="*/ 152850 h 706849"/>
                <a:gd name="connsiteX2-65" fmla="*/ 895761 w 895761"/>
                <a:gd name="connsiteY2-66" fmla="*/ 0 h 706849"/>
                <a:gd name="connsiteX0-67" fmla="*/ 0 w 895761"/>
                <a:gd name="connsiteY0-68" fmla="*/ 706849 h 706849"/>
                <a:gd name="connsiteX1-69" fmla="*/ 306551 w 895761"/>
                <a:gd name="connsiteY1-70" fmla="*/ 152850 h 706849"/>
                <a:gd name="connsiteX2-71" fmla="*/ 895761 w 895761"/>
                <a:gd name="connsiteY2-72" fmla="*/ 0 h 70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95761" h="706849">
                  <a:moveTo>
                    <a:pt x="0" y="706849"/>
                  </a:moveTo>
                  <a:cubicBezTo>
                    <a:pt x="288236" y="489836"/>
                    <a:pt x="314300" y="369826"/>
                    <a:pt x="306551" y="152850"/>
                  </a:cubicBezTo>
                  <a:cubicBezTo>
                    <a:pt x="534208" y="202277"/>
                    <a:pt x="895761" y="0"/>
                    <a:pt x="895761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58">
            <a:extLst>
              <a:ext uri="{FF2B5EF4-FFF2-40B4-BE49-F238E27FC236}">
                <a16:creationId xmlns:a16="http://schemas.microsoft.com/office/drawing/2014/main" id="{55170996-4468-4DBC-B120-D1B79EC3B16B}"/>
              </a:ext>
            </a:extLst>
          </p:cNvPr>
          <p:cNvSpPr/>
          <p:nvPr/>
        </p:nvSpPr>
        <p:spPr>
          <a:xfrm>
            <a:off x="1760181" y="1101214"/>
            <a:ext cx="21333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800" b="1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Step ix</a:t>
            </a:r>
          </a:p>
        </p:txBody>
      </p:sp>
    </p:spTree>
    <p:extLst>
      <p:ext uri="{BB962C8B-B14F-4D97-AF65-F5344CB8AC3E}">
        <p14:creationId xmlns:p14="http://schemas.microsoft.com/office/powerpoint/2010/main" val="32647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sp>
        <p:nvSpPr>
          <p:cNvPr id="70" name="矩形 58">
            <a:extLst>
              <a:ext uri="{FF2B5EF4-FFF2-40B4-BE49-F238E27FC236}">
                <a16:creationId xmlns:a16="http://schemas.microsoft.com/office/drawing/2014/main" id="{933EF060-5E1B-4890-9570-F634D5994418}"/>
              </a:ext>
            </a:extLst>
          </p:cNvPr>
          <p:cNvSpPr/>
          <p:nvPr/>
        </p:nvSpPr>
        <p:spPr>
          <a:xfrm>
            <a:off x="1220530" y="2613529"/>
            <a:ext cx="5268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4. </a:t>
            </a:r>
            <a:r>
              <a:rPr lang="en-US" altLang="zh-TW" sz="2400" b="1" dirty="0" err="1">
                <a:latin typeface="UD Digi Kyokasho NP-B" panose="02020700000000000000" pitchFamily="18" charset="-128"/>
                <a:ea typeface="方正静蕾简体" panose="02000000000000000000" pitchFamily="2" charset="-122"/>
              </a:rPr>
              <a:t>Orthocentre</a:t>
            </a:r>
            <a:r>
              <a:rPr lang="en-US" altLang="zh-TW" sz="2400" b="1" dirty="0">
                <a:latin typeface="UD Digi Kyokasho NP-B" panose="02020700000000000000" pitchFamily="18" charset="-128"/>
                <a:ea typeface="方正静蕾简体" panose="02000000000000000000" pitchFamily="2" charset="-122"/>
              </a:rPr>
              <a:t> </a:t>
            </a:r>
            <a:r>
              <a:rPr lang="en-US" altLang="zh-TW" sz="2400" b="1" i="1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H</a:t>
            </a:r>
            <a:r>
              <a:rPr lang="en-US" altLang="zh-TW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is</a:t>
            </a:r>
            <a:endParaRPr lang="en-US" altLang="zh-TW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</a:t>
            </a:r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the point of intersection of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the three ________________ </a:t>
            </a:r>
          </a:p>
          <a:p>
            <a:r>
              <a:rPr lang="en-US" altLang="zh-TW" sz="24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   in a triangle.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r>
              <a:rPr lang="zh-TW" altLang="en-US" sz="2400" b="1" i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6F8A-2D11-49A6-B812-6EF6DAEB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10" y="2613529"/>
            <a:ext cx="4039164" cy="2743583"/>
          </a:xfrm>
          <a:prstGeom prst="rect">
            <a:avLst/>
          </a:prstGeom>
        </p:spPr>
      </p:pic>
      <p:sp>
        <p:nvSpPr>
          <p:cNvPr id="26" name="文本框 65">
            <a:extLst>
              <a:ext uri="{FF2B5EF4-FFF2-40B4-BE49-F238E27FC236}">
                <a16:creationId xmlns:a16="http://schemas.microsoft.com/office/drawing/2014/main" id="{88EB8A75-968D-4A82-8369-14392B6C7715}"/>
              </a:ext>
            </a:extLst>
          </p:cNvPr>
          <p:cNvSpPr txBox="1"/>
          <p:nvPr/>
        </p:nvSpPr>
        <p:spPr>
          <a:xfrm>
            <a:off x="9124214" y="526867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Medians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27" name="组合 76">
            <a:extLst>
              <a:ext uri="{FF2B5EF4-FFF2-40B4-BE49-F238E27FC236}">
                <a16:creationId xmlns:a16="http://schemas.microsoft.com/office/drawing/2014/main" id="{F65A68D1-89D2-474C-B503-E07B04615A76}"/>
              </a:ext>
            </a:extLst>
          </p:cNvPr>
          <p:cNvGrpSpPr/>
          <p:nvPr/>
        </p:nvGrpSpPr>
        <p:grpSpPr>
          <a:xfrm>
            <a:off x="8741453" y="506471"/>
            <a:ext cx="401146" cy="350716"/>
            <a:chOff x="4686124" y="2670432"/>
            <a:chExt cx="620528" cy="542518"/>
          </a:xfrm>
        </p:grpSpPr>
        <p:pic>
          <p:nvPicPr>
            <p:cNvPr id="28" name="图片 77">
              <a:extLst>
                <a:ext uri="{FF2B5EF4-FFF2-40B4-BE49-F238E27FC236}">
                  <a16:creationId xmlns:a16="http://schemas.microsoft.com/office/drawing/2014/main" id="{C96BCA87-D931-4E1B-BFFB-7171FD624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29" name="任意多边形 78">
              <a:extLst>
                <a:ext uri="{FF2B5EF4-FFF2-40B4-BE49-F238E27FC236}">
                  <a16:creationId xmlns:a16="http://schemas.microsoft.com/office/drawing/2014/main" id="{6EFC9BDB-365D-48C0-BDB3-3C91FAE61452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文本框 68">
            <a:extLst>
              <a:ext uri="{FF2B5EF4-FFF2-40B4-BE49-F238E27FC236}">
                <a16:creationId xmlns:a16="http://schemas.microsoft.com/office/drawing/2014/main" id="{45705654-18F7-4019-8A62-47750ABF7E7C}"/>
              </a:ext>
            </a:extLst>
          </p:cNvPr>
          <p:cNvSpPr txBox="1"/>
          <p:nvPr/>
        </p:nvSpPr>
        <p:spPr>
          <a:xfrm>
            <a:off x="9124214" y="1147802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Angle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35" name="组合 79">
            <a:extLst>
              <a:ext uri="{FF2B5EF4-FFF2-40B4-BE49-F238E27FC236}">
                <a16:creationId xmlns:a16="http://schemas.microsoft.com/office/drawing/2014/main" id="{99D314A9-3FD4-4C10-9AA8-408449EAC4EF}"/>
              </a:ext>
            </a:extLst>
          </p:cNvPr>
          <p:cNvGrpSpPr/>
          <p:nvPr/>
        </p:nvGrpSpPr>
        <p:grpSpPr>
          <a:xfrm>
            <a:off x="8761271" y="1103444"/>
            <a:ext cx="401146" cy="350716"/>
            <a:chOff x="4686124" y="2670432"/>
            <a:chExt cx="620528" cy="542518"/>
          </a:xfrm>
        </p:grpSpPr>
        <p:pic>
          <p:nvPicPr>
            <p:cNvPr id="36" name="图片 80">
              <a:extLst>
                <a:ext uri="{FF2B5EF4-FFF2-40B4-BE49-F238E27FC236}">
                  <a16:creationId xmlns:a16="http://schemas.microsoft.com/office/drawing/2014/main" id="{5A93A335-A38C-4785-AB8E-F1C80EFB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38" name="任意多边形 81">
              <a:extLst>
                <a:ext uri="{FF2B5EF4-FFF2-40B4-BE49-F238E27FC236}">
                  <a16:creationId xmlns:a16="http://schemas.microsoft.com/office/drawing/2014/main" id="{D28961C6-A92B-4D9B-8C4A-4F3A0F3F6A62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62">
            <a:extLst>
              <a:ext uri="{FF2B5EF4-FFF2-40B4-BE49-F238E27FC236}">
                <a16:creationId xmlns:a16="http://schemas.microsoft.com/office/drawing/2014/main" id="{D40052C7-EE64-41E4-8FA8-43187F3610B1}"/>
              </a:ext>
            </a:extLst>
          </p:cNvPr>
          <p:cNvSpPr txBox="1"/>
          <p:nvPr/>
        </p:nvSpPr>
        <p:spPr>
          <a:xfrm>
            <a:off x="4798529" y="1151248"/>
            <a:ext cx="225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Altitudes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40" name="组合 73">
            <a:extLst>
              <a:ext uri="{FF2B5EF4-FFF2-40B4-BE49-F238E27FC236}">
                <a16:creationId xmlns:a16="http://schemas.microsoft.com/office/drawing/2014/main" id="{76244E22-7CD4-465E-8071-03C50FE225F9}"/>
              </a:ext>
            </a:extLst>
          </p:cNvPr>
          <p:cNvGrpSpPr/>
          <p:nvPr/>
        </p:nvGrpSpPr>
        <p:grpSpPr>
          <a:xfrm>
            <a:off x="4432263" y="1132333"/>
            <a:ext cx="401146" cy="350716"/>
            <a:chOff x="4686124" y="2670432"/>
            <a:chExt cx="620528" cy="542518"/>
          </a:xfrm>
        </p:grpSpPr>
        <p:pic>
          <p:nvPicPr>
            <p:cNvPr id="41" name="图片 74">
              <a:extLst>
                <a:ext uri="{FF2B5EF4-FFF2-40B4-BE49-F238E27FC236}">
                  <a16:creationId xmlns:a16="http://schemas.microsoft.com/office/drawing/2014/main" id="{3EA0FF8A-A0AF-463B-BD45-2B2A9C631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42" name="任意多边形 75">
              <a:extLst>
                <a:ext uri="{FF2B5EF4-FFF2-40B4-BE49-F238E27FC236}">
                  <a16:creationId xmlns:a16="http://schemas.microsoft.com/office/drawing/2014/main" id="{CD53CAB6-50F0-4D7D-A9A5-766C9A023EB5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文本框 59">
            <a:extLst>
              <a:ext uri="{FF2B5EF4-FFF2-40B4-BE49-F238E27FC236}">
                <a16:creationId xmlns:a16="http://schemas.microsoft.com/office/drawing/2014/main" id="{5A66B423-33C5-46E5-A388-F7A37196FADD}"/>
              </a:ext>
            </a:extLst>
          </p:cNvPr>
          <p:cNvSpPr txBox="1"/>
          <p:nvPr/>
        </p:nvSpPr>
        <p:spPr>
          <a:xfrm>
            <a:off x="4857863" y="502962"/>
            <a:ext cx="402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/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Perpendicular bisectors</a:t>
            </a:r>
            <a:endParaRPr lang="zh-CN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grpSp>
        <p:nvGrpSpPr>
          <p:cNvPr id="44" name="组合 70">
            <a:extLst>
              <a:ext uri="{FF2B5EF4-FFF2-40B4-BE49-F238E27FC236}">
                <a16:creationId xmlns:a16="http://schemas.microsoft.com/office/drawing/2014/main" id="{5FC9F9CC-A18A-42B7-BA19-7084FB169474}"/>
              </a:ext>
            </a:extLst>
          </p:cNvPr>
          <p:cNvGrpSpPr/>
          <p:nvPr/>
        </p:nvGrpSpPr>
        <p:grpSpPr>
          <a:xfrm>
            <a:off x="4432263" y="506471"/>
            <a:ext cx="401146" cy="350716"/>
            <a:chOff x="4686124" y="2670432"/>
            <a:chExt cx="620528" cy="542518"/>
          </a:xfrm>
        </p:grpSpPr>
        <p:pic>
          <p:nvPicPr>
            <p:cNvPr id="45" name="图片 71">
              <a:extLst>
                <a:ext uri="{FF2B5EF4-FFF2-40B4-BE49-F238E27FC236}">
                  <a16:creationId xmlns:a16="http://schemas.microsoft.com/office/drawing/2014/main" id="{DBB0D3B5-69C1-4216-981B-A35EEF179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24" y="2670432"/>
              <a:ext cx="620528" cy="542518"/>
            </a:xfrm>
            <a:prstGeom prst="rect">
              <a:avLst/>
            </a:prstGeom>
          </p:spPr>
        </p:pic>
        <p:sp>
          <p:nvSpPr>
            <p:cNvPr id="46" name="任意多边形 72">
              <a:extLst>
                <a:ext uri="{FF2B5EF4-FFF2-40B4-BE49-F238E27FC236}">
                  <a16:creationId xmlns:a16="http://schemas.microsoft.com/office/drawing/2014/main" id="{A9DA483A-324B-4503-8350-95570FF6203C}"/>
                </a:ext>
              </a:extLst>
            </p:cNvPr>
            <p:cNvSpPr/>
            <p:nvPr/>
          </p:nvSpPr>
          <p:spPr>
            <a:xfrm>
              <a:off x="4716780" y="2714625"/>
              <a:ext cx="485775" cy="474345"/>
            </a:xfrm>
            <a:custGeom>
              <a:avLst/>
              <a:gdLst>
                <a:gd name="connsiteX0" fmla="*/ 245745 w 485775"/>
                <a:gd name="connsiteY0" fmla="*/ 0 h 474345"/>
                <a:gd name="connsiteX1" fmla="*/ 165735 w 485775"/>
                <a:gd name="connsiteY1" fmla="*/ 150495 h 474345"/>
                <a:gd name="connsiteX2" fmla="*/ 0 w 485775"/>
                <a:gd name="connsiteY2" fmla="*/ 180975 h 474345"/>
                <a:gd name="connsiteX3" fmla="*/ 114300 w 485775"/>
                <a:gd name="connsiteY3" fmla="*/ 302895 h 474345"/>
                <a:gd name="connsiteX4" fmla="*/ 93345 w 485775"/>
                <a:gd name="connsiteY4" fmla="*/ 466725 h 474345"/>
                <a:gd name="connsiteX5" fmla="*/ 245745 w 485775"/>
                <a:gd name="connsiteY5" fmla="*/ 400050 h 474345"/>
                <a:gd name="connsiteX6" fmla="*/ 401955 w 485775"/>
                <a:gd name="connsiteY6" fmla="*/ 474345 h 474345"/>
                <a:gd name="connsiteX7" fmla="*/ 377190 w 485775"/>
                <a:gd name="connsiteY7" fmla="*/ 304800 h 474345"/>
                <a:gd name="connsiteX8" fmla="*/ 485775 w 485775"/>
                <a:gd name="connsiteY8" fmla="*/ 182880 h 474345"/>
                <a:gd name="connsiteX9" fmla="*/ 329565 w 485775"/>
                <a:gd name="connsiteY9" fmla="*/ 152400 h 474345"/>
                <a:gd name="connsiteX10" fmla="*/ 245745 w 485775"/>
                <a:gd name="connsiteY10" fmla="*/ 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775" h="474345">
                  <a:moveTo>
                    <a:pt x="245745" y="0"/>
                  </a:moveTo>
                  <a:lnTo>
                    <a:pt x="165735" y="150495"/>
                  </a:lnTo>
                  <a:lnTo>
                    <a:pt x="0" y="180975"/>
                  </a:lnTo>
                  <a:lnTo>
                    <a:pt x="114300" y="302895"/>
                  </a:lnTo>
                  <a:lnTo>
                    <a:pt x="93345" y="466725"/>
                  </a:lnTo>
                  <a:lnTo>
                    <a:pt x="245745" y="400050"/>
                  </a:lnTo>
                  <a:lnTo>
                    <a:pt x="401955" y="474345"/>
                  </a:lnTo>
                  <a:lnTo>
                    <a:pt x="377190" y="304800"/>
                  </a:lnTo>
                  <a:lnTo>
                    <a:pt x="485775" y="182880"/>
                  </a:lnTo>
                  <a:lnTo>
                    <a:pt x="329565" y="152400"/>
                  </a:lnTo>
                  <a:lnTo>
                    <a:pt x="245745" y="0"/>
                  </a:lnTo>
                  <a:close/>
                </a:path>
              </a:pathLst>
            </a:custGeom>
            <a:solidFill>
              <a:srgbClr val="F7E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4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07852 0.3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7643 0.31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427015" y="414946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0800000">
            <a:off x="11270958" y="6128300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10800000" flipH="1">
            <a:off x="427015" y="6128299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5690805">
            <a:off x="11267478" y="412452"/>
            <a:ext cx="482880" cy="450654"/>
          </a:xfrm>
          <a:custGeom>
            <a:avLst/>
            <a:gdLst>
              <a:gd name="connsiteX0" fmla="*/ 72281 w 988521"/>
              <a:gd name="connsiteY0" fmla="*/ 797674 h 880801"/>
              <a:gd name="connsiteX1" fmla="*/ 93062 w 988521"/>
              <a:gd name="connsiteY1" fmla="*/ 49528 h 880801"/>
              <a:gd name="connsiteX2" fmla="*/ 986681 w 988521"/>
              <a:gd name="connsiteY2" fmla="*/ 91092 h 880801"/>
              <a:gd name="connsiteX3" fmla="*/ 321662 w 988521"/>
              <a:gd name="connsiteY3" fmla="*/ 257346 h 880801"/>
              <a:gd name="connsiteX4" fmla="*/ 155408 w 988521"/>
              <a:gd name="connsiteY4" fmla="*/ 880801 h 880801"/>
              <a:gd name="connsiteX0-1" fmla="*/ 72281 w 988521"/>
              <a:gd name="connsiteY0-2" fmla="*/ 797674 h 880801"/>
              <a:gd name="connsiteX1-3" fmla="*/ 93062 w 988521"/>
              <a:gd name="connsiteY1-4" fmla="*/ 49528 h 880801"/>
              <a:gd name="connsiteX2-5" fmla="*/ 986681 w 988521"/>
              <a:gd name="connsiteY2-6" fmla="*/ 91092 h 880801"/>
              <a:gd name="connsiteX3-7" fmla="*/ 321662 w 988521"/>
              <a:gd name="connsiteY3-8" fmla="*/ 257346 h 880801"/>
              <a:gd name="connsiteX4-9" fmla="*/ 155408 w 988521"/>
              <a:gd name="connsiteY4-10" fmla="*/ 880801 h 880801"/>
              <a:gd name="connsiteX5" fmla="*/ 72281 w 988521"/>
              <a:gd name="connsiteY5" fmla="*/ 797674 h 880801"/>
              <a:gd name="connsiteX0-11" fmla="*/ 62346 w 895459"/>
              <a:gd name="connsiteY0-12" fmla="*/ 880801 h 880801"/>
              <a:gd name="connsiteX1-13" fmla="*/ 0 w 895459"/>
              <a:gd name="connsiteY1-14" fmla="*/ 49528 h 880801"/>
              <a:gd name="connsiteX2-15" fmla="*/ 893619 w 895459"/>
              <a:gd name="connsiteY2-16" fmla="*/ 91092 h 880801"/>
              <a:gd name="connsiteX3-17" fmla="*/ 228600 w 895459"/>
              <a:gd name="connsiteY3-18" fmla="*/ 257346 h 880801"/>
              <a:gd name="connsiteX4-19" fmla="*/ 62346 w 895459"/>
              <a:gd name="connsiteY4-20" fmla="*/ 880801 h 880801"/>
              <a:gd name="connsiteX0-21" fmla="*/ 117244 w 950357"/>
              <a:gd name="connsiteY0-22" fmla="*/ 886933 h 886933"/>
              <a:gd name="connsiteX1-23" fmla="*/ 54898 w 950357"/>
              <a:gd name="connsiteY1-24" fmla="*/ 55660 h 886933"/>
              <a:gd name="connsiteX2-25" fmla="*/ 948517 w 950357"/>
              <a:gd name="connsiteY2-26" fmla="*/ 97224 h 886933"/>
              <a:gd name="connsiteX3-27" fmla="*/ 283498 w 950357"/>
              <a:gd name="connsiteY3-28" fmla="*/ 263478 h 886933"/>
              <a:gd name="connsiteX4-29" fmla="*/ 117244 w 950357"/>
              <a:gd name="connsiteY4-30" fmla="*/ 886933 h 886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0357" h="886933">
                <a:moveTo>
                  <a:pt x="117244" y="886933"/>
                </a:moveTo>
                <a:cubicBezTo>
                  <a:pt x="79144" y="852297"/>
                  <a:pt x="-83647" y="187278"/>
                  <a:pt x="54898" y="55660"/>
                </a:cubicBezTo>
                <a:cubicBezTo>
                  <a:pt x="193443" y="-75958"/>
                  <a:pt x="910417" y="62588"/>
                  <a:pt x="948517" y="97224"/>
                </a:cubicBezTo>
                <a:cubicBezTo>
                  <a:pt x="986617" y="131860"/>
                  <a:pt x="422043" y="131860"/>
                  <a:pt x="283498" y="263478"/>
                </a:cubicBezTo>
                <a:cubicBezTo>
                  <a:pt x="144953" y="395096"/>
                  <a:pt x="131098" y="641014"/>
                  <a:pt x="117244" y="886933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5A2C14C-B599-4A72-A9C2-1AB7D090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637779"/>
            <a:ext cx="462514" cy="4503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1C8C9-C22F-41DA-8364-E7D3C5EF6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93" y="5903127"/>
            <a:ext cx="462514" cy="45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86594-9CC6-434C-BBD7-C11D8D8A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652" y="414946"/>
            <a:ext cx="7668695" cy="5782482"/>
          </a:xfrm>
          <a:prstGeom prst="rect">
            <a:avLst/>
          </a:prstGeom>
        </p:spPr>
      </p:pic>
      <p:sp>
        <p:nvSpPr>
          <p:cNvPr id="11" name="矩形 58">
            <a:extLst>
              <a:ext uri="{FF2B5EF4-FFF2-40B4-BE49-F238E27FC236}">
                <a16:creationId xmlns:a16="http://schemas.microsoft.com/office/drawing/2014/main" id="{DF7C68BC-1170-47A1-8896-9DAC994D6CCC}"/>
              </a:ext>
            </a:extLst>
          </p:cNvPr>
          <p:cNvSpPr/>
          <p:nvPr/>
        </p:nvSpPr>
        <p:spPr>
          <a:xfrm>
            <a:off x="2473476" y="6171037"/>
            <a:ext cx="7245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Note: </a:t>
            </a:r>
            <a:r>
              <a:rPr lang="en-US" altLang="zh-CN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You can move points </a:t>
            </a:r>
            <a:r>
              <a:rPr lang="en-US" altLang="zh-CN" sz="20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,</a:t>
            </a:r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B</a:t>
            </a:r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and</a:t>
            </a:r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0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observe the changes of point</a:t>
            </a:r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UD Digi Kyokasho NP-B" panose="02020700000000000000" pitchFamily="18" charset="-128"/>
                <a:cs typeface="Times New Roman" panose="02020603050405020304" pitchFamily="18" charset="0"/>
              </a:rPr>
              <a:t>W</a:t>
            </a:r>
            <a:r>
              <a:rPr lang="en-US" altLang="zh-CN" sz="2000" b="1" i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endParaRPr lang="zh-TW" altLang="en-US" sz="20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9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2610A9-3ADA-4DD7-9324-7B87009D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76" y="1857375"/>
            <a:ext cx="1885950" cy="5000625"/>
          </a:xfrm>
          <a:prstGeom prst="rect">
            <a:avLst/>
          </a:prstGeom>
        </p:spPr>
      </p:pic>
      <p:sp>
        <p:nvSpPr>
          <p:cNvPr id="44" name="Freeform 34">
            <a:extLst>
              <a:ext uri="{FF2B5EF4-FFF2-40B4-BE49-F238E27FC236}">
                <a16:creationId xmlns:a16="http://schemas.microsoft.com/office/drawing/2014/main" id="{2AB26261-0221-40ED-9960-495A1B197219}"/>
              </a:ext>
            </a:extLst>
          </p:cNvPr>
          <p:cNvSpPr>
            <a:spLocks noEditPoints="1"/>
          </p:cNvSpPr>
          <p:nvPr/>
        </p:nvSpPr>
        <p:spPr bwMode="auto">
          <a:xfrm rot="20785645">
            <a:off x="4285095" y="269265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任意多边形 27">
            <a:extLst>
              <a:ext uri="{FF2B5EF4-FFF2-40B4-BE49-F238E27FC236}">
                <a16:creationId xmlns:a16="http://schemas.microsoft.com/office/drawing/2014/main" id="{3BFD5E09-A035-432E-9BAC-06C8CC2E0D74}"/>
              </a:ext>
            </a:extLst>
          </p:cNvPr>
          <p:cNvSpPr/>
          <p:nvPr/>
        </p:nvSpPr>
        <p:spPr>
          <a:xfrm>
            <a:off x="800943" y="2719583"/>
            <a:ext cx="3458024" cy="464495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85F00C3-BC70-43C2-AB1B-892F0D2D6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0" y="3125113"/>
            <a:ext cx="462514" cy="4503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AA0665-1432-49BF-AD17-61A8BA78C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2" y="1363286"/>
            <a:ext cx="629138" cy="612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CFCF-9E72-48E4-A856-55B233799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74" y="3819525"/>
            <a:ext cx="2628900" cy="3038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EE42D-C494-48FC-8C5F-0F6542FD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5" y="4152900"/>
            <a:ext cx="3219450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247B6-ABE5-44E3-AEF7-28BAF75DC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73" y="4705350"/>
            <a:ext cx="1457325" cy="2152650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D1A25176-518B-41F3-B8CC-76E1D2D8CFE0}"/>
              </a:ext>
            </a:extLst>
          </p:cNvPr>
          <p:cNvSpPr txBox="1"/>
          <p:nvPr/>
        </p:nvSpPr>
        <p:spPr>
          <a:xfrm>
            <a:off x="800943" y="2190470"/>
            <a:ext cx="373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Activity</a:t>
            </a:r>
            <a:r>
              <a:rPr lang="zh-CN" altLang="en-US" sz="48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</a:t>
            </a:r>
            <a:r>
              <a:rPr lang="en-US" altLang="zh-CN" sz="4800" dirty="0">
                <a:latin typeface="UD Digi Kyokasho NP-B" panose="02020700000000000000" pitchFamily="18" charset="-128"/>
                <a:ea typeface="UD Digi Kyokasho NP-B" panose="02020700000000000000" pitchFamily="18" charset="-128"/>
                <a:cs typeface="Times New Roman" panose="02020603050405020304" pitchFamily="18" charset="0"/>
              </a:rPr>
              <a:t>1A</a:t>
            </a:r>
            <a:endParaRPr lang="zh-CN" altLang="en-US" sz="4800" dirty="0">
              <a:latin typeface="UD Digi Kyokasho NP-B" panose="02020700000000000000" pitchFamily="18" charset="-128"/>
              <a:ea typeface="UD Digi Kyokasho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80A76E85-2FAC-4F70-B2CB-5A90CD9E0A7D}"/>
              </a:ext>
            </a:extLst>
          </p:cNvPr>
          <p:cNvSpPr txBox="1"/>
          <p:nvPr/>
        </p:nvSpPr>
        <p:spPr>
          <a:xfrm>
            <a:off x="59676" y="3350284"/>
            <a:ext cx="5759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To ensure the same and shortest distance from the headquarters to two stores.</a:t>
            </a:r>
            <a:endParaRPr lang="zh-CN" altLang="en-US" sz="4000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6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3348</Words>
  <Application>Microsoft Office PowerPoint</Application>
  <PresentationFormat>Widescreen</PresentationFormat>
  <Paragraphs>454</Paragraphs>
  <Slides>80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UD Digi Kyokasho NP-B</vt:lpstr>
      <vt:lpstr>方正静蕾简体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HUANG, Xiaowei [MIT]</dc:creator>
  <cp:lastModifiedBy>HUANG, Xiaowei [MIT]</cp:lastModifiedBy>
  <cp:revision>196</cp:revision>
  <dcterms:created xsi:type="dcterms:W3CDTF">2024-02-16T03:13:33Z</dcterms:created>
  <dcterms:modified xsi:type="dcterms:W3CDTF">2024-07-29T09:09:40Z</dcterms:modified>
</cp:coreProperties>
</file>